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88" r:id="rId2"/>
    <p:sldId id="814" r:id="rId3"/>
    <p:sldId id="813" r:id="rId4"/>
    <p:sldId id="701" r:id="rId5"/>
    <p:sldId id="815" r:id="rId6"/>
    <p:sldId id="709" r:id="rId7"/>
    <p:sldId id="708" r:id="rId8"/>
    <p:sldId id="717" r:id="rId9"/>
    <p:sldId id="764" r:id="rId10"/>
    <p:sldId id="765" r:id="rId11"/>
    <p:sldId id="766" r:id="rId12"/>
    <p:sldId id="767" r:id="rId13"/>
    <p:sldId id="768" r:id="rId14"/>
    <p:sldId id="718" r:id="rId15"/>
    <p:sldId id="719" r:id="rId16"/>
    <p:sldId id="769" r:id="rId17"/>
    <p:sldId id="734" r:id="rId18"/>
    <p:sldId id="721" r:id="rId19"/>
    <p:sldId id="720" r:id="rId20"/>
    <p:sldId id="723" r:id="rId21"/>
    <p:sldId id="725" r:id="rId22"/>
    <p:sldId id="724" r:id="rId23"/>
    <p:sldId id="726" r:id="rId24"/>
    <p:sldId id="770" r:id="rId25"/>
    <p:sldId id="771" r:id="rId26"/>
    <p:sldId id="733" r:id="rId27"/>
    <p:sldId id="722" r:id="rId28"/>
    <p:sldId id="727" r:id="rId29"/>
    <p:sldId id="729" r:id="rId30"/>
    <p:sldId id="772" r:id="rId31"/>
    <p:sldId id="730" r:id="rId32"/>
    <p:sldId id="773" r:id="rId33"/>
    <p:sldId id="774" r:id="rId34"/>
    <p:sldId id="728" r:id="rId35"/>
    <p:sldId id="732" r:id="rId36"/>
    <p:sldId id="736" r:id="rId37"/>
    <p:sldId id="775" r:id="rId38"/>
    <p:sldId id="776" r:id="rId39"/>
    <p:sldId id="735" r:id="rId40"/>
    <p:sldId id="737" r:id="rId41"/>
    <p:sldId id="777" r:id="rId42"/>
    <p:sldId id="778" r:id="rId43"/>
    <p:sldId id="779" r:id="rId44"/>
    <p:sldId id="780" r:id="rId45"/>
    <p:sldId id="781" r:id="rId46"/>
    <p:sldId id="738" r:id="rId47"/>
    <p:sldId id="782" r:id="rId48"/>
    <p:sldId id="806" r:id="rId49"/>
    <p:sldId id="804" r:id="rId50"/>
    <p:sldId id="807" r:id="rId51"/>
    <p:sldId id="805" r:id="rId52"/>
    <p:sldId id="808" r:id="rId53"/>
    <p:sldId id="809" r:id="rId54"/>
    <p:sldId id="810" r:id="rId55"/>
    <p:sldId id="811" r:id="rId56"/>
    <p:sldId id="812" r:id="rId57"/>
    <p:sldId id="731" r:id="rId58"/>
    <p:sldId id="739" r:id="rId59"/>
    <p:sldId id="742" r:id="rId60"/>
    <p:sldId id="783" r:id="rId61"/>
    <p:sldId id="741" r:id="rId62"/>
    <p:sldId id="743" r:id="rId63"/>
    <p:sldId id="784" r:id="rId64"/>
    <p:sldId id="785" r:id="rId65"/>
    <p:sldId id="786" r:id="rId66"/>
    <p:sldId id="744" r:id="rId6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日間部(含研究所)" id="{2CD69244-CE1B-48AE-B3B9-ADB60D95A2B6}">
          <p14:sldIdLst>
            <p14:sldId id="288"/>
            <p14:sldId id="814"/>
            <p14:sldId id="813"/>
            <p14:sldId id="701"/>
            <p14:sldId id="815"/>
          </p14:sldIdLst>
        </p14:section>
        <p14:section name="系所秘書" id="{643D32E9-B78A-48DD-A39B-FDD825A921AE}">
          <p14:sldIdLst>
            <p14:sldId id="709"/>
            <p14:sldId id="708"/>
            <p14:sldId id="717"/>
            <p14:sldId id="764"/>
            <p14:sldId id="765"/>
            <p14:sldId id="766"/>
            <p14:sldId id="767"/>
            <p14:sldId id="768"/>
            <p14:sldId id="718"/>
            <p14:sldId id="719"/>
            <p14:sldId id="769"/>
            <p14:sldId id="734"/>
          </p14:sldIdLst>
        </p14:section>
        <p14:section name="待聘導師" id="{4647BA8C-1468-48C4-915A-6482E0E96E2D}">
          <p14:sldIdLst>
            <p14:sldId id="721"/>
            <p14:sldId id="720"/>
            <p14:sldId id="723"/>
            <p14:sldId id="725"/>
            <p14:sldId id="724"/>
            <p14:sldId id="726"/>
            <p14:sldId id="770"/>
            <p14:sldId id="771"/>
            <p14:sldId id="733"/>
          </p14:sldIdLst>
        </p14:section>
        <p14:section name="系主任/所長" id="{0E21C274-2379-44A2-88E5-E23BE23B6655}">
          <p14:sldIdLst>
            <p14:sldId id="722"/>
            <p14:sldId id="727"/>
            <p14:sldId id="729"/>
            <p14:sldId id="772"/>
            <p14:sldId id="730"/>
            <p14:sldId id="773"/>
            <p14:sldId id="774"/>
          </p14:sldIdLst>
        </p14:section>
        <p14:section name="院秘書" id="{872D2886-B431-4E7A-B486-A27DB155A133}">
          <p14:sldIdLst>
            <p14:sldId id="728"/>
            <p14:sldId id="732"/>
            <p14:sldId id="736"/>
            <p14:sldId id="775"/>
            <p14:sldId id="776"/>
            <p14:sldId id="735"/>
            <p14:sldId id="737"/>
            <p14:sldId id="777"/>
            <p14:sldId id="778"/>
            <p14:sldId id="779"/>
            <p14:sldId id="780"/>
            <p14:sldId id="781"/>
            <p14:sldId id="738"/>
            <p14:sldId id="782"/>
            <p14:sldId id="806"/>
            <p14:sldId id="804"/>
            <p14:sldId id="807"/>
            <p14:sldId id="805"/>
            <p14:sldId id="808"/>
            <p14:sldId id="809"/>
            <p14:sldId id="810"/>
            <p14:sldId id="811"/>
            <p14:sldId id="812"/>
          </p14:sldIdLst>
        </p14:section>
        <p14:section name="院長" id="{C8CD92F5-6C44-4000-9A75-7EB660AC86F7}">
          <p14:sldIdLst>
            <p14:sldId id="731"/>
            <p14:sldId id="739"/>
            <p14:sldId id="742"/>
            <p14:sldId id="783"/>
            <p14:sldId id="741"/>
            <p14:sldId id="743"/>
            <p14:sldId id="784"/>
            <p14:sldId id="785"/>
            <p14:sldId id="786"/>
            <p14:sldId id="7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oyaosuika@gmail.com" initials="y" lastIdx="1" clrIdx="0">
    <p:extLst>
      <p:ext uri="{19B8F6BF-5375-455C-9EA6-DF929625EA0E}">
        <p15:presenceInfo xmlns:p15="http://schemas.microsoft.com/office/powerpoint/2012/main" userId="8877572c5d0863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A75"/>
    <a:srgbClr val="FDECCB"/>
    <a:srgbClr val="808080"/>
    <a:srgbClr val="F4F4F6"/>
    <a:srgbClr val="F3F6FC"/>
    <a:srgbClr val="7A7A7B"/>
    <a:srgbClr val="E2E6EE"/>
    <a:srgbClr val="FF3399"/>
    <a:srgbClr val="FF0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89406" autoAdjust="0"/>
  </p:normalViewPr>
  <p:slideViewPr>
    <p:cSldViewPr snapToGrid="0">
      <p:cViewPr varScale="1">
        <p:scale>
          <a:sx n="103" d="100"/>
          <a:sy n="103" d="100"/>
        </p:scale>
        <p:origin x="15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56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2A694D5C-46F8-407F-AB4E-667C294D385C}" type="datetime1">
              <a:rPr lang="zh-TW" altLang="en-US"/>
              <a:pPr/>
              <a:t>2022/6/8</a:t>
            </a:fld>
            <a:endParaRPr lang="en-US" altLang="zh-TW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5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US" altLang="zh-TW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5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DE2BE529-1DDC-4AFF-BAD9-688A784386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97987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US" altLang="zh-TW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34F486FC-C066-4075-9D2A-7D3EE76506CD}" type="datetime1">
              <a:rPr lang="zh-TW" altLang="en-US"/>
              <a:pPr/>
              <a:t>2022/6/8</a:t>
            </a:fld>
            <a:endParaRPr lang="en-US" altLang="zh-TW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5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US" altLang="zh-TW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5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EB0C9AB-C630-40A1-81B8-87949DE933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61260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endParaRPr lang="en-US" altLang="zh-TW"/>
          </a:p>
        </p:txBody>
      </p:sp>
      <p:sp>
        <p:nvSpPr>
          <p:cNvPr id="829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1ED840-2C09-462F-B9CA-535CA08B4C18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2797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B0C9AB-C630-40A1-81B8-87949DE9339B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6054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57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258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980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4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668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6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607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B0C9AB-C630-40A1-81B8-87949DE9339B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331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18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993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27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5087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22F9E6-C6E1-4653-A2B9-55FA0C831AD4}" type="slidenum">
              <a:rPr lang="zh-TW" altLang="en-US"/>
              <a:pPr/>
              <a:t>34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126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B0C9AB-C630-40A1-81B8-87949DE9339B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125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hyperlink" Target="http://www.surf-tech.com.tw/" TargetMode="External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hyperlink" Target="http://www.surf-tech.com.tw/" TargetMode="External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hyperlink" Target="http://www.surf-tech.com.tw/" TargetMode="External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hyperlink" Target="http://www.surf-tech.com.tw/" TargetMode="External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hyperlink" Target="http://www.surf-tech.com.tw/" TargetMode="External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f-tech.com.tw/" TargetMode="External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6" descr="238"/>
          <p:cNvPicPr>
            <a:picLocks noChangeAspect="1" noChangeArrowheads="1"/>
          </p:cNvPicPr>
          <p:nvPr/>
        </p:nvPicPr>
        <p:blipFill>
          <a:blip r:embed="rId2" cstate="print"/>
          <a:srcRect t="1578"/>
          <a:stretch>
            <a:fillRect/>
          </a:stretch>
        </p:blipFill>
        <p:spPr bwMode="ltGray">
          <a:xfrm>
            <a:off x="-9525" y="0"/>
            <a:ext cx="427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4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400" y="2895600"/>
            <a:ext cx="4038600" cy="685800"/>
          </a:xfrm>
          <a:effectLst/>
        </p:spPr>
        <p:txBody>
          <a:bodyPr/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4038600"/>
            <a:ext cx="40386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/>
            </a:lvl1pPr>
          </a:lstStyle>
          <a:p>
            <a:r>
              <a:rPr lang="zh-TW" altLang="en-US"/>
              <a:t>按一下以編輯母片副標題樣式</a:t>
            </a: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553200"/>
            <a:ext cx="2895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/>
            </a:lvl1pPr>
          </a:lstStyle>
          <a:p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643188" y="628014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6CD21-A1CD-4F9B-99A9-56B7933667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08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09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8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2250" y="714375"/>
            <a:ext cx="2038350" cy="56102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714375"/>
            <a:ext cx="5962650" cy="56102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Rectangle 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28875" y="65722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DDD1-C90C-4422-93E2-AFBC650AD4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4860032" y="6524624"/>
            <a:ext cx="41045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kumimoji="0"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www.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surf-tech.com.tw</a:t>
            </a:r>
            <a:r>
              <a:rPr kumimoji="0" lang="en-US" altLang="zh-TW" sz="1400" dirty="0"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zh-TW" altLang="en-US" sz="1400" u="sng" dirty="0">
                <a:latin typeface="Arial Black" pitchFamily="34" charset="0"/>
                <a:ea typeface="微軟正黑體" pitchFamily="34" charset="-120"/>
              </a:rPr>
              <a:t>創意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＋</a:t>
            </a:r>
            <a:r>
              <a:rPr kumimoji="0" lang="zh-TW" altLang="en-US" sz="1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熱情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 ＝無限快樂 </a:t>
            </a:r>
            <a:endParaRPr kumimoji="0" lang="en-US" altLang="zh-TW" sz="1400" u="sng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瑟夫科技股份有限公司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Surf-Tech Services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  <p:sp>
        <p:nvSpPr>
          <p:cNvPr id="13" name="頁尾版面配置區 3"/>
          <p:cNvSpPr txBox="1">
            <a:spLocks noGrp="1"/>
          </p:cNvSpPr>
          <p:nvPr userDrawn="1"/>
        </p:nvSpPr>
        <p:spPr bwMode="gray">
          <a:xfrm>
            <a:off x="285750" y="6500812"/>
            <a:ext cx="42100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1800" b="1" kern="1200" dirty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D-touch web</a:t>
            </a:r>
            <a:r>
              <a:rPr lang="zh-TW" altLang="zh-TW" sz="14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企業環境監控平台行銷推廣計畫</a:t>
            </a:r>
            <a:endParaRPr lang="en-US" altLang="zh-TW" sz="1400" b="0" dirty="0">
              <a:solidFill>
                <a:srgbClr val="0033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32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33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11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en-US" altLang="zh-TW"/>
          </a:p>
        </p:txBody>
      </p:sp>
      <p:sp>
        <p:nvSpPr>
          <p:cNvPr id="14" name="矩形 13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三金科技有限公司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en-US" altLang="zh-TW" sz="1400" b="1" kern="0" dirty="0" err="1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Triotechno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16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17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4860032" y="6524624"/>
            <a:ext cx="41045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ea typeface="新細明體" pitchFamily="18" charset="-120"/>
              </a:defRPr>
            </a:lvl1pPr>
          </a:lstStyle>
          <a:p>
            <a:pPr>
              <a:defRPr/>
            </a:pPr>
            <a:endParaRPr kumimoji="0" lang="en-US" altLang="zh-TW" sz="1400" b="0" u="none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頁尾版面配置區 3"/>
          <p:cNvSpPr txBox="1">
            <a:spLocks noGrp="1"/>
          </p:cNvSpPr>
          <p:nvPr userDrawn="1"/>
        </p:nvSpPr>
        <p:spPr bwMode="gray">
          <a:xfrm>
            <a:off x="285750" y="6500812"/>
            <a:ext cx="42100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en-US" altLang="zh-TW" sz="18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640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641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9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10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4860032" y="6524624"/>
            <a:ext cx="41045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kumimoji="0"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www.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surf-tech.com.tw</a:t>
            </a:r>
            <a:r>
              <a:rPr kumimoji="0" lang="en-US" altLang="zh-TW" sz="1400" dirty="0"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zh-TW" altLang="en-US" sz="1400" u="sng" dirty="0">
                <a:latin typeface="Arial Black" pitchFamily="34" charset="0"/>
                <a:ea typeface="微軟正黑體" pitchFamily="34" charset="-120"/>
              </a:rPr>
              <a:t>創意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＋</a:t>
            </a:r>
            <a:r>
              <a:rPr kumimoji="0" lang="zh-TW" altLang="en-US" sz="1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熱情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 ＝無限快樂 </a:t>
            </a:r>
            <a:endParaRPr kumimoji="0" lang="en-US" altLang="zh-TW" sz="1400" u="sng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瑟夫科技股份有限公司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Surf-Tech Services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64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65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10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11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4" name="Rectangle 7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643188" y="655320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35819-3716-436E-9E1C-C3FFF6FFD92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 bwMode="gray">
          <a:xfrm>
            <a:off x="4860032" y="6524624"/>
            <a:ext cx="41045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kumimoji="0"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www.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surf-tech.com.tw</a:t>
            </a:r>
            <a:r>
              <a:rPr kumimoji="0" lang="en-US" altLang="zh-TW" sz="1400" dirty="0"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zh-TW" altLang="en-US" sz="1400" u="sng" dirty="0">
                <a:latin typeface="Arial Black" pitchFamily="34" charset="0"/>
                <a:ea typeface="微軟正黑體" pitchFamily="34" charset="-120"/>
              </a:rPr>
              <a:t>創意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＋</a:t>
            </a:r>
            <a:r>
              <a:rPr kumimoji="0" lang="zh-TW" altLang="en-US" sz="1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熱情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 ＝無限快樂 </a:t>
            </a:r>
            <a:endParaRPr kumimoji="0" lang="en-US" altLang="zh-TW" sz="1400" u="sng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瑟夫科技股份有限公司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Surf-Tech Services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688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689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三金科技有限公司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en-US" altLang="zh-TW" sz="1400" b="1" kern="0" dirty="0" err="1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Triotechno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12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13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三金科技有限公司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en-US" altLang="zh-TW" sz="1400" b="1" kern="0" dirty="0" err="1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Triotechno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36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37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9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10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4860032" y="6524624"/>
            <a:ext cx="41045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kumimoji="0"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www.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surf-tech.com.tw</a:t>
            </a:r>
            <a:r>
              <a:rPr kumimoji="0" lang="en-US" altLang="zh-TW" sz="1400" dirty="0"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zh-TW" altLang="en-US" sz="1400" u="sng" dirty="0">
                <a:latin typeface="Arial Black" pitchFamily="34" charset="0"/>
                <a:ea typeface="微軟正黑體" pitchFamily="34" charset="-120"/>
              </a:rPr>
              <a:t>創意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＋</a:t>
            </a:r>
            <a:r>
              <a:rPr kumimoji="0" lang="zh-TW" altLang="en-US" sz="1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熱情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 ＝無限快樂 </a:t>
            </a:r>
            <a:endParaRPr kumimoji="0" lang="en-US" altLang="zh-TW" sz="1400" u="sng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三金科技有限公司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en-US" altLang="zh-TW" sz="1400" b="1" kern="0" dirty="0" err="1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Triotechno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  <p:sp>
        <p:nvSpPr>
          <p:cNvPr id="14" name="頁尾版面配置區 3"/>
          <p:cNvSpPr txBox="1">
            <a:spLocks noGrp="1"/>
          </p:cNvSpPr>
          <p:nvPr userDrawn="1"/>
        </p:nvSpPr>
        <p:spPr bwMode="gray">
          <a:xfrm>
            <a:off x="285750" y="6500812"/>
            <a:ext cx="42100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1800" b="1" kern="1200" dirty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D-touch web</a:t>
            </a:r>
            <a:r>
              <a:rPr lang="zh-TW" altLang="zh-TW" sz="14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企業環境監控平台行銷推廣計畫</a:t>
            </a:r>
            <a:endParaRPr lang="en-US" altLang="zh-TW" sz="1400" b="0" dirty="0">
              <a:solidFill>
                <a:srgbClr val="0033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60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61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9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10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4860032" y="6524624"/>
            <a:ext cx="41045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kumimoji="0"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www.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  <a:hlinkClick r:id="rId7"/>
              </a:rPr>
              <a:t>surf-tech.com.tw</a:t>
            </a:r>
            <a:r>
              <a:rPr kumimoji="0" lang="en-US" altLang="zh-TW" sz="1400" dirty="0"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zh-TW" altLang="en-US" sz="1400" u="sng" dirty="0">
                <a:latin typeface="Arial Black" pitchFamily="34" charset="0"/>
                <a:ea typeface="微軟正黑體" pitchFamily="34" charset="-120"/>
              </a:rPr>
              <a:t>創意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＋</a:t>
            </a:r>
            <a:r>
              <a:rPr kumimoji="0" lang="zh-TW" altLang="en-US" sz="1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熱情</a:t>
            </a:r>
            <a:r>
              <a:rPr kumimoji="0" lang="zh-TW" altLang="en-US" sz="1400" u="sng" dirty="0">
                <a:latin typeface="微軟正黑體" pitchFamily="34" charset="-120"/>
                <a:ea typeface="微軟正黑體" pitchFamily="34" charset="-120"/>
              </a:rPr>
              <a:t> ＝無限快樂 </a:t>
            </a:r>
            <a:endParaRPr kumimoji="0" lang="en-US" altLang="zh-TW" sz="1400" u="sng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三金科技有限公司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en-US" altLang="zh-TW" sz="1400" b="1" kern="0" dirty="0" err="1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Triotechno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  <p:sp>
        <p:nvSpPr>
          <p:cNvPr id="14" name="頁尾版面配置區 3"/>
          <p:cNvSpPr txBox="1">
            <a:spLocks noGrp="1"/>
          </p:cNvSpPr>
          <p:nvPr userDrawn="1"/>
        </p:nvSpPr>
        <p:spPr bwMode="gray">
          <a:xfrm>
            <a:off x="285750" y="6500812"/>
            <a:ext cx="42100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1800" b="1" kern="1200" dirty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D-touch web</a:t>
            </a:r>
            <a:r>
              <a:rPr lang="zh-TW" altLang="zh-TW" sz="14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企業環境監控平台行銷推廣計畫</a:t>
            </a:r>
            <a:endParaRPr lang="en-US" altLang="zh-TW" sz="1400" b="0" dirty="0">
              <a:solidFill>
                <a:srgbClr val="0033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 txBox="1">
            <a:spLocks noGrp="1"/>
          </p:cNvSpPr>
          <p:nvPr/>
        </p:nvSpPr>
        <p:spPr bwMode="gray">
          <a:xfrm>
            <a:off x="4775200" y="6500812"/>
            <a:ext cx="43688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文鼎中楷" pitchFamily="49" charset="-120"/>
                <a:cs typeface="Times New Roman" pitchFamily="18" charset="0"/>
                <a:hlinkClick r:id="rId3"/>
              </a:rPr>
              <a:t>WWW.Surf-tech.com.tw</a:t>
            </a:r>
            <a:r>
              <a:rPr lang="en-US" altLang="zh-TW" sz="1400" baseline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文鼎中楷" pitchFamily="49" charset="-120"/>
                <a:cs typeface="Times New Roman" pitchFamily="18" charset="0"/>
              </a:rPr>
              <a:t> </a:t>
            </a:r>
            <a:r>
              <a:rPr lang="zh-TW" altLang="en-US" sz="1400" u="sng" baseline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熱情＋</a:t>
            </a:r>
            <a:r>
              <a:rPr lang="zh-TW" altLang="en-US" sz="1400" u="sng" baseline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創意</a:t>
            </a:r>
            <a:r>
              <a:rPr lang="zh-TW" altLang="en-US" sz="1400" u="sng" baseline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＝無限快樂</a:t>
            </a:r>
            <a:r>
              <a:rPr lang="zh-TW" altLang="en-US" sz="1400" u="sng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     </a:t>
            </a:r>
            <a:endParaRPr lang="en-US" altLang="zh-TW" sz="1400" u="sng" dirty="0">
              <a:solidFill>
                <a:srgbClr val="003366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5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84" name="Image" r:id="rId4" imgW="22857143" imgH="2819048" progId="">
                  <p:embed/>
                </p:oleObj>
              </mc:Choice>
              <mc:Fallback>
                <p:oleObj name="Image" r:id="rId4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85" name="Image" r:id="rId6" imgW="1494385" imgH="1182930" progId="">
                  <p:embed/>
                </p:oleObj>
              </mc:Choice>
              <mc:Fallback>
                <p:oleObj name="Image" r:id="rId6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8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9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403920" y="266700"/>
            <a:ext cx="5040560" cy="338554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三金科技有限公司</a:t>
            </a:r>
            <a:r>
              <a:rPr kumimoji="0" lang="zh-TW" altLang="en-US" sz="14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1400" b="1" kern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r>
              <a:rPr kumimoji="0" lang="en-US" altLang="zh-TW" sz="1400" b="1" kern="0" dirty="0" err="1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Triotechno</a:t>
            </a:r>
            <a:r>
              <a:rPr kumimoji="0" lang="en-US" altLang="zh-TW" sz="1400" b="1" kern="0" baseline="0" dirty="0">
                <a:ln>
                  <a:prstDash val="solid"/>
                </a:ln>
                <a:solidFill>
                  <a:srgbClr val="993300"/>
                </a:solidFill>
                <a:latin typeface="Arial Black" pitchFamily="34" charset="0"/>
                <a:ea typeface="微軟正黑體" pitchFamily="34" charset="-120"/>
              </a:rPr>
              <a:t> </a:t>
            </a:r>
            <a:endParaRPr kumimoji="0" lang="en-US" altLang="zh-TW" sz="14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  <p:sp>
        <p:nvSpPr>
          <p:cNvPr id="14" name="頁尾版面配置區 3"/>
          <p:cNvSpPr txBox="1">
            <a:spLocks noGrp="1"/>
          </p:cNvSpPr>
          <p:nvPr userDrawn="1"/>
        </p:nvSpPr>
        <p:spPr bwMode="gray">
          <a:xfrm>
            <a:off x="285750" y="6500812"/>
            <a:ext cx="42100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1800" b="1" kern="1200" dirty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D-touch web</a:t>
            </a:r>
            <a:r>
              <a:rPr lang="zh-TW" altLang="zh-TW" sz="14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企業環境監控平台行銷推廣計畫</a:t>
            </a:r>
            <a:endParaRPr lang="en-US" altLang="zh-TW" sz="1400" b="0" dirty="0">
              <a:solidFill>
                <a:srgbClr val="0033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" name="Image" r:id="rId14" imgW="22857143" imgH="2819048" progId="">
                  <p:embed/>
                </p:oleObj>
              </mc:Choice>
              <mc:Fallback>
                <p:oleObj name="Image" r:id="rId14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" name="Image" r:id="rId16" imgW="1494385" imgH="1182930" progId="">
                  <p:embed/>
                </p:oleObj>
              </mc:Choice>
              <mc:Fallback>
                <p:oleObj name="Image" r:id="rId16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95400" y="714375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478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altLang="zh-TW" dirty="0"/>
          </a:p>
        </p:txBody>
      </p:sp>
      <p:sp>
        <p:nvSpPr>
          <p:cNvPr id="1092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/>
          </a:p>
        </p:txBody>
      </p:sp>
      <p:sp>
        <p:nvSpPr>
          <p:cNvPr id="1099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altLang="zh-TW" sz="1000" b="0">
              <a:ea typeface="新細明體" charset="-120"/>
            </a:endParaRPr>
          </a:p>
        </p:txBody>
      </p:sp>
      <p:sp>
        <p:nvSpPr>
          <p:cNvPr id="14" name="頁尾版面配置區 3"/>
          <p:cNvSpPr txBox="1">
            <a:spLocks noGrp="1"/>
          </p:cNvSpPr>
          <p:nvPr userDrawn="1"/>
        </p:nvSpPr>
        <p:spPr bwMode="gray">
          <a:xfrm>
            <a:off x="285750" y="6500812"/>
            <a:ext cx="42100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學生歷程檔案系統 </a:t>
            </a:r>
            <a:r>
              <a:rPr kumimoji="0" lang="en-US" altLang="zh-TW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e-Portfolio</a:t>
            </a:r>
            <a:r>
              <a:rPr kumimoji="0" lang="zh-TW" altLang="en-US" sz="1600" b="1" kern="0" dirty="0">
                <a:ln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系統</a:t>
            </a:r>
            <a:endParaRPr kumimoji="0" lang="en-US" altLang="zh-TW" sz="1600" b="1" kern="0" dirty="0">
              <a:ln>
                <a:prstDash val="solid"/>
              </a:ln>
              <a:solidFill>
                <a:schemeClr val="accent5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4419600" y="2919089"/>
            <a:ext cx="4419600" cy="1818153"/>
          </a:xfrm>
          <a:prstGeom prst="rect">
            <a:avLst/>
          </a:prstGeom>
          <a:noFill/>
          <a:ln w="9525">
            <a:solidFill>
              <a:schemeClr val="hlink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zh-TW" altLang="en-US"/>
          </a:p>
        </p:txBody>
      </p:sp>
      <p:sp>
        <p:nvSpPr>
          <p:cNvPr id="19462" name="副標題 6"/>
          <p:cNvSpPr>
            <a:spLocks noGrp="1"/>
          </p:cNvSpPr>
          <p:nvPr>
            <p:ph type="subTitle" idx="1"/>
          </p:nvPr>
        </p:nvSpPr>
        <p:spPr>
          <a:xfrm>
            <a:off x="3444227" y="3080829"/>
            <a:ext cx="6370344" cy="1721589"/>
          </a:xfrm>
        </p:spPr>
        <p:txBody>
          <a:bodyPr/>
          <a:lstStyle/>
          <a:p>
            <a:pPr algn="ctr"/>
            <a:r>
              <a:rPr lang="zh-TW" altLang="en-US" sz="4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導師行政事務系統</a:t>
            </a:r>
            <a:endParaRPr lang="en-US" altLang="zh-TW" sz="4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教育訓練</a:t>
            </a:r>
            <a:endParaRPr lang="en-US" altLang="zh-TW" sz="4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副標題 6"/>
          <p:cNvSpPr txBox="1">
            <a:spLocks/>
          </p:cNvSpPr>
          <p:nvPr/>
        </p:nvSpPr>
        <p:spPr bwMode="gray">
          <a:xfrm>
            <a:off x="4061685" y="1197500"/>
            <a:ext cx="4777515" cy="172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hlink"/>
              </a:buClr>
            </a:pPr>
            <a:endParaRPr lang="en-US" altLang="zh-Hant" sz="3200" kern="0" dirty="0">
              <a:latin typeface="標楷體" pitchFamily="65" charset="-120"/>
              <a:ea typeface="標楷體" pitchFamily="65" charset="-120"/>
            </a:endParaRPr>
          </a:p>
          <a:p>
            <a:pPr lvl="0"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lang="zh-TW" altLang="en-US" sz="3200" kern="0" dirty="0">
                <a:latin typeface="標楷體" pitchFamily="65" charset="-120"/>
                <a:ea typeface="標楷體" pitchFamily="65" charset="-120"/>
              </a:rPr>
              <a:t> 天主教輔仁大學</a:t>
            </a:r>
            <a:endParaRPr lang="en-US" altLang="zh-TW" sz="3200" kern="0" dirty="0">
              <a:latin typeface="標楷體" pitchFamily="65" charset="-120"/>
              <a:ea typeface="標楷體" pitchFamily="65" charset="-120"/>
            </a:endParaRPr>
          </a:p>
          <a:p>
            <a:pPr lvl="0" algn="ctr" eaLnBrk="0" hangingPunct="0">
              <a:spcBef>
                <a:spcPct val="20000"/>
              </a:spcBef>
              <a:buClr>
                <a:schemeClr val="hlink"/>
              </a:buClr>
            </a:pPr>
            <a:endParaRPr lang="en-US" altLang="zh-TW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0098" name="Picture 2" descr="輔仁大學全球資訊網">
            <a:extLst>
              <a:ext uri="{FF2B5EF4-FFF2-40B4-BE49-F238E27FC236}">
                <a16:creationId xmlns:a16="http://schemas.microsoft.com/office/drawing/2014/main" id="{800261B7-9CD4-094C-A10C-9102D34D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62" y="484242"/>
            <a:ext cx="1120796" cy="12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-4</a:t>
            </a:r>
            <a:endParaRPr kumimoji="1"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B9C655C-FF81-D64C-8803-E3E80DD1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3228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726FB7-5C83-8D44-B4E9-D169895DEA56}"/>
              </a:ext>
            </a:extLst>
          </p:cNvPr>
          <p:cNvSpPr/>
          <p:nvPr/>
        </p:nvSpPr>
        <p:spPr bwMode="auto">
          <a:xfrm>
            <a:off x="2329962" y="3587277"/>
            <a:ext cx="2051537" cy="3165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7B2EDC3-1447-5345-9AC8-254EEA592E6A}"/>
              </a:ext>
            </a:extLst>
          </p:cNvPr>
          <p:cNvSpPr txBox="1"/>
          <p:nvPr/>
        </p:nvSpPr>
        <p:spPr>
          <a:xfrm>
            <a:off x="4381499" y="3596054"/>
            <a:ext cx="2954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選取「聘任類別」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6ADBB4E-75A1-044C-A81B-5FD6CDDA5BBE}"/>
              </a:ext>
            </a:extLst>
          </p:cNvPr>
          <p:cNvSpPr txBox="1"/>
          <p:nvPr/>
        </p:nvSpPr>
        <p:spPr>
          <a:xfrm>
            <a:off x="1600200" y="418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CC1157-D5CE-3341-80FF-17B5FE45039C}"/>
              </a:ext>
            </a:extLst>
          </p:cNvPr>
          <p:cNvSpPr/>
          <p:nvPr/>
        </p:nvSpPr>
        <p:spPr bwMode="auto">
          <a:xfrm>
            <a:off x="501869" y="5910564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7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-5</a:t>
            </a:r>
            <a:endParaRPr kumimoji="1"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B9C655C-FF81-D64C-8803-E3E80DD1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3228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726FB7-5C83-8D44-B4E9-D169895DEA56}"/>
              </a:ext>
            </a:extLst>
          </p:cNvPr>
          <p:cNvSpPr/>
          <p:nvPr/>
        </p:nvSpPr>
        <p:spPr bwMode="auto">
          <a:xfrm>
            <a:off x="2261382" y="3918426"/>
            <a:ext cx="2051537" cy="10040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7B2EDC3-1447-5345-9AC8-254EEA592E6A}"/>
              </a:ext>
            </a:extLst>
          </p:cNvPr>
          <p:cNvSpPr txBox="1"/>
          <p:nvPr/>
        </p:nvSpPr>
        <p:spPr>
          <a:xfrm>
            <a:off x="4416843" y="4051141"/>
            <a:ext cx="2954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選取「聘任期間」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可直接選擇已設定好的日期區間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或下方自行選擇其他日期區間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6ADBB4E-75A1-044C-A81B-5FD6CDDA5BBE}"/>
              </a:ext>
            </a:extLst>
          </p:cNvPr>
          <p:cNvSpPr txBox="1"/>
          <p:nvPr/>
        </p:nvSpPr>
        <p:spPr>
          <a:xfrm>
            <a:off x="1600200" y="418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AC87270-D908-1144-AFEE-906FD01CA31C}"/>
              </a:ext>
            </a:extLst>
          </p:cNvPr>
          <p:cNvSpPr/>
          <p:nvPr/>
        </p:nvSpPr>
        <p:spPr bwMode="auto">
          <a:xfrm>
            <a:off x="497741" y="5901554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37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-6</a:t>
            </a:r>
            <a:endParaRPr kumimoji="1"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B9C655C-FF81-D64C-8803-E3E80DD1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3228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726FB7-5C83-8D44-B4E9-D169895DEA56}"/>
              </a:ext>
            </a:extLst>
          </p:cNvPr>
          <p:cNvSpPr/>
          <p:nvPr/>
        </p:nvSpPr>
        <p:spPr bwMode="auto">
          <a:xfrm>
            <a:off x="2159592" y="4909026"/>
            <a:ext cx="5734728" cy="5545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7B2EDC3-1447-5345-9AC8-254EEA592E6A}"/>
              </a:ext>
            </a:extLst>
          </p:cNvPr>
          <p:cNvSpPr txBox="1"/>
          <p:nvPr/>
        </p:nvSpPr>
        <p:spPr>
          <a:xfrm>
            <a:off x="4195863" y="4552712"/>
            <a:ext cx="2954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勾選年級與班級（可複選）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6ADBB4E-75A1-044C-A81B-5FD6CDDA5BBE}"/>
              </a:ext>
            </a:extLst>
          </p:cNvPr>
          <p:cNvSpPr txBox="1"/>
          <p:nvPr/>
        </p:nvSpPr>
        <p:spPr>
          <a:xfrm>
            <a:off x="1600200" y="418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E9FEFDF-5D80-C243-B084-950CBF70BED2}"/>
              </a:ext>
            </a:extLst>
          </p:cNvPr>
          <p:cNvSpPr/>
          <p:nvPr/>
        </p:nvSpPr>
        <p:spPr bwMode="auto">
          <a:xfrm>
            <a:off x="488733" y="5919571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0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-7</a:t>
            </a:r>
            <a:endParaRPr kumimoji="1"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B9C655C-FF81-D64C-8803-E3E80DD1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3228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726FB7-5C83-8D44-B4E9-D169895DEA56}"/>
              </a:ext>
            </a:extLst>
          </p:cNvPr>
          <p:cNvSpPr/>
          <p:nvPr/>
        </p:nvSpPr>
        <p:spPr bwMode="auto">
          <a:xfrm>
            <a:off x="2151972" y="5402580"/>
            <a:ext cx="6009048" cy="6705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7B2EDC3-1447-5345-9AC8-254EEA592E6A}"/>
              </a:ext>
            </a:extLst>
          </p:cNvPr>
          <p:cNvSpPr txBox="1"/>
          <p:nvPr/>
        </p:nvSpPr>
        <p:spPr>
          <a:xfrm>
            <a:off x="3033823" y="4895832"/>
            <a:ext cx="436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下方表格會自動帶入該位教師參與會議出席場次次數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6ADBB4E-75A1-044C-A81B-5FD6CDDA5BBE}"/>
              </a:ext>
            </a:extLst>
          </p:cNvPr>
          <p:cNvSpPr txBox="1"/>
          <p:nvPr/>
        </p:nvSpPr>
        <p:spPr>
          <a:xfrm>
            <a:off x="1600200" y="418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6" name="向下箭號 5">
            <a:extLst>
              <a:ext uri="{FF2B5EF4-FFF2-40B4-BE49-F238E27FC236}">
                <a16:creationId xmlns:a16="http://schemas.microsoft.com/office/drawing/2014/main" id="{CF559260-3437-F840-884F-A44ABA9B1549}"/>
              </a:ext>
            </a:extLst>
          </p:cNvPr>
          <p:cNvSpPr/>
          <p:nvPr/>
        </p:nvSpPr>
        <p:spPr bwMode="auto">
          <a:xfrm>
            <a:off x="5043690" y="5203609"/>
            <a:ext cx="112806" cy="30777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5AB86B8-61CC-8844-ADEE-562DFD562A5B}"/>
              </a:ext>
            </a:extLst>
          </p:cNvPr>
          <p:cNvSpPr/>
          <p:nvPr/>
        </p:nvSpPr>
        <p:spPr bwMode="auto">
          <a:xfrm>
            <a:off x="488732" y="5891909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-8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2F03313-2755-BD40-BBA6-4B9553547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0C90635-BD60-B94B-B84F-880A194D4E7C}"/>
              </a:ext>
            </a:extLst>
          </p:cNvPr>
          <p:cNvSpPr/>
          <p:nvPr/>
        </p:nvSpPr>
        <p:spPr bwMode="auto">
          <a:xfrm>
            <a:off x="7102740" y="5649431"/>
            <a:ext cx="453465" cy="3576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B6A78-1803-E14C-9430-47F7AEE9ACA0}"/>
              </a:ext>
            </a:extLst>
          </p:cNvPr>
          <p:cNvSpPr/>
          <p:nvPr/>
        </p:nvSpPr>
        <p:spPr bwMode="auto">
          <a:xfrm>
            <a:off x="2229484" y="4391245"/>
            <a:ext cx="5957586" cy="10384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292BF6-C97A-2A4D-A6AB-7B788CBFED0A}"/>
              </a:ext>
            </a:extLst>
          </p:cNvPr>
          <p:cNvSpPr txBox="1"/>
          <p:nvPr/>
        </p:nvSpPr>
        <p:spPr>
          <a:xfrm>
            <a:off x="3891297" y="6063864"/>
            <a:ext cx="4369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輸入完之後若還無須送出可先點選「暫存」後，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畫面會自動跳回到外層列表，並且暫存此份表單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536E74-3FAB-4F42-B114-125053AF9E6E}"/>
              </a:ext>
            </a:extLst>
          </p:cNvPr>
          <p:cNvSpPr txBox="1"/>
          <p:nvPr/>
        </p:nvSpPr>
        <p:spPr>
          <a:xfrm>
            <a:off x="3718099" y="4083468"/>
            <a:ext cx="436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若有需要備註說明事項可於下方輸入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1BEC10A-CCCC-324C-8DA0-CF78AFC4AF1D}"/>
              </a:ext>
            </a:extLst>
          </p:cNvPr>
          <p:cNvSpPr/>
          <p:nvPr/>
        </p:nvSpPr>
        <p:spPr bwMode="auto">
          <a:xfrm>
            <a:off x="488732" y="5840054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9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-9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8D95547-DBA5-524C-A559-6B5A64700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017B3E4-C55C-F147-BC59-EEC5D8C29E5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86C0B2-6219-0946-9F91-887A8D5B61DE}"/>
              </a:ext>
            </a:extLst>
          </p:cNvPr>
          <p:cNvSpPr txBox="1"/>
          <p:nvPr/>
        </p:nvSpPr>
        <p:spPr>
          <a:xfrm>
            <a:off x="5507757" y="5191336"/>
            <a:ext cx="3609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「暫存」後的表單會在簽核流程欄位註記，點選「查看」可以繼續編輯表單，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若需要刪除表單也可以點選「刪除」按鈕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40E379-C843-0E48-8C9A-6AC507137A04}"/>
              </a:ext>
            </a:extLst>
          </p:cNvPr>
          <p:cNvSpPr/>
          <p:nvPr/>
        </p:nvSpPr>
        <p:spPr bwMode="auto">
          <a:xfrm>
            <a:off x="4572000" y="3132828"/>
            <a:ext cx="342412" cy="19090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FAC0677-2D82-F14F-A0E0-6AF363B5532E}"/>
              </a:ext>
            </a:extLst>
          </p:cNvPr>
          <p:cNvSpPr/>
          <p:nvPr/>
        </p:nvSpPr>
        <p:spPr bwMode="auto">
          <a:xfrm>
            <a:off x="5028100" y="3132828"/>
            <a:ext cx="342412" cy="19090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9B41D64-F64D-CA44-A3C4-FDF83B545566}"/>
              </a:ext>
            </a:extLst>
          </p:cNvPr>
          <p:cNvGrpSpPr/>
          <p:nvPr/>
        </p:nvGrpSpPr>
        <p:grpSpPr>
          <a:xfrm>
            <a:off x="6517341" y="3101452"/>
            <a:ext cx="535716" cy="1756364"/>
            <a:chOff x="6517341" y="3101452"/>
            <a:chExt cx="535716" cy="1756364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A9B8795-AE72-CB4E-8261-C260CB3B5CCF}"/>
                </a:ext>
              </a:extLst>
            </p:cNvPr>
            <p:cNvGrpSpPr/>
            <p:nvPr/>
          </p:nvGrpSpPr>
          <p:grpSpPr>
            <a:xfrm>
              <a:off x="6517341" y="3101452"/>
              <a:ext cx="508714" cy="183777"/>
              <a:chOff x="6517341" y="3101452"/>
              <a:chExt cx="508714" cy="183777"/>
            </a:xfrm>
          </p:grpSpPr>
          <p:pic>
            <p:nvPicPr>
              <p:cNvPr id="9" name="內容版面配置區 6">
                <a:extLst>
                  <a:ext uri="{FF2B5EF4-FFF2-40B4-BE49-F238E27FC236}">
                    <a16:creationId xmlns:a16="http://schemas.microsoft.com/office/drawing/2014/main" id="{394DF454-E909-144A-92C7-DDEF0842D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27" t="37883" r="20368" b="57977"/>
              <a:stretch/>
            </p:blipFill>
            <p:spPr bwMode="gray">
              <a:xfrm>
                <a:off x="6517341" y="3101452"/>
                <a:ext cx="432515" cy="183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內容版面配置區 6">
                <a:extLst>
                  <a:ext uri="{FF2B5EF4-FFF2-40B4-BE49-F238E27FC236}">
                    <a16:creationId xmlns:a16="http://schemas.microsoft.com/office/drawing/2014/main" id="{201998D9-86F4-6547-A8A9-02DE381A38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47" t="38590" r="20368" b="57977"/>
              <a:stretch/>
            </p:blipFill>
            <p:spPr bwMode="gray">
              <a:xfrm>
                <a:off x="6921304" y="3132829"/>
                <a:ext cx="104751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20E8A25-E11E-A243-A4E6-03EC0B269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3617236"/>
              <a:ext cx="526090" cy="21284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20042AC-2054-0A4F-A941-3004947AE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6967" y="4644974"/>
              <a:ext cx="526090" cy="212842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2558A2B-3BC3-2447-91D5-0F648FAD7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3873535"/>
              <a:ext cx="526090" cy="21284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48987D3-011B-CB4F-A7D1-4BC0EC66B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4129834"/>
              <a:ext cx="526090" cy="21284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B9E7FFEB-4B9B-5748-A450-EDD2C31D7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4386133"/>
              <a:ext cx="526090" cy="212842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50DF3630-B698-E14C-98A7-7BD5E5EFE33D}"/>
              </a:ext>
            </a:extLst>
          </p:cNvPr>
          <p:cNvSpPr/>
          <p:nvPr/>
        </p:nvSpPr>
        <p:spPr bwMode="auto">
          <a:xfrm rot="5400000">
            <a:off x="7129176" y="4131170"/>
            <a:ext cx="366295" cy="17540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49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-10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8D95547-DBA5-524C-A559-6B5A64700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017B3E4-C55C-F147-BC59-EEC5D8C29E5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DF3630-B698-E14C-98A7-7BD5E5EFE33D}"/>
              </a:ext>
            </a:extLst>
          </p:cNvPr>
          <p:cNvSpPr/>
          <p:nvPr/>
        </p:nvSpPr>
        <p:spPr bwMode="auto">
          <a:xfrm rot="5400000">
            <a:off x="6524364" y="3013768"/>
            <a:ext cx="523220" cy="6325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03D6CF0-555A-9F47-8489-11BFCD51F82F}"/>
              </a:ext>
            </a:extLst>
          </p:cNvPr>
          <p:cNvGrpSpPr/>
          <p:nvPr/>
        </p:nvGrpSpPr>
        <p:grpSpPr>
          <a:xfrm>
            <a:off x="6517341" y="3101452"/>
            <a:ext cx="508714" cy="183777"/>
            <a:chOff x="6517341" y="3101452"/>
            <a:chExt cx="508714" cy="183777"/>
          </a:xfrm>
        </p:grpSpPr>
        <p:pic>
          <p:nvPicPr>
            <p:cNvPr id="8" name="內容版面配置區 6">
              <a:extLst>
                <a:ext uri="{FF2B5EF4-FFF2-40B4-BE49-F238E27FC236}">
                  <a16:creationId xmlns:a16="http://schemas.microsoft.com/office/drawing/2014/main" id="{5F6AEDCE-2CC0-5A48-BD75-949AFD1E0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27" t="37883" r="20368" b="57977"/>
            <a:stretch/>
          </p:blipFill>
          <p:spPr bwMode="gray">
            <a:xfrm>
              <a:off x="6517341" y="3101452"/>
              <a:ext cx="432515" cy="183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內容版面配置區 6">
              <a:extLst>
                <a:ext uri="{FF2B5EF4-FFF2-40B4-BE49-F238E27FC236}">
                  <a16:creationId xmlns:a16="http://schemas.microsoft.com/office/drawing/2014/main" id="{4CFE28C2-0667-9D4D-B9FE-300224B72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7" t="38590" r="20368" b="57977"/>
            <a:stretch/>
          </p:blipFill>
          <p:spPr bwMode="gray">
            <a:xfrm>
              <a:off x="6921304" y="3132829"/>
              <a:ext cx="104751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AB352D-D4DF-9F46-97BB-D5CE6321E678}"/>
              </a:ext>
            </a:extLst>
          </p:cNvPr>
          <p:cNvSpPr txBox="1"/>
          <p:nvPr/>
        </p:nvSpPr>
        <p:spPr>
          <a:xfrm>
            <a:off x="6469692" y="2551219"/>
            <a:ext cx="360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已刪除之申請單註記標籤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A37152F-1791-D342-BECE-C778248DDD10}"/>
              </a:ext>
            </a:extLst>
          </p:cNvPr>
          <p:cNvSpPr/>
          <p:nvPr/>
        </p:nvSpPr>
        <p:spPr bwMode="auto">
          <a:xfrm>
            <a:off x="4572000" y="3132828"/>
            <a:ext cx="342412" cy="19090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8CB8A3-D681-B24F-BE44-292CC13C3611}"/>
              </a:ext>
            </a:extLst>
          </p:cNvPr>
          <p:cNvSpPr/>
          <p:nvPr/>
        </p:nvSpPr>
        <p:spPr bwMode="auto">
          <a:xfrm>
            <a:off x="5032730" y="3132828"/>
            <a:ext cx="342412" cy="19090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327F520-77C0-2743-BB57-4C019720016C}"/>
              </a:ext>
            </a:extLst>
          </p:cNvPr>
          <p:cNvGrpSpPr/>
          <p:nvPr/>
        </p:nvGrpSpPr>
        <p:grpSpPr>
          <a:xfrm>
            <a:off x="6517341" y="3101452"/>
            <a:ext cx="535716" cy="1756364"/>
            <a:chOff x="6517341" y="3101452"/>
            <a:chExt cx="535716" cy="1756364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CCEEB99-044D-B04C-9993-59D0B8561B6A}"/>
                </a:ext>
              </a:extLst>
            </p:cNvPr>
            <p:cNvGrpSpPr/>
            <p:nvPr/>
          </p:nvGrpSpPr>
          <p:grpSpPr>
            <a:xfrm>
              <a:off x="6517341" y="3101452"/>
              <a:ext cx="508714" cy="183777"/>
              <a:chOff x="6517341" y="3101452"/>
              <a:chExt cx="508714" cy="183777"/>
            </a:xfrm>
          </p:grpSpPr>
          <p:pic>
            <p:nvPicPr>
              <p:cNvPr id="21" name="內容版面配置區 6">
                <a:extLst>
                  <a:ext uri="{FF2B5EF4-FFF2-40B4-BE49-F238E27FC236}">
                    <a16:creationId xmlns:a16="http://schemas.microsoft.com/office/drawing/2014/main" id="{76541937-B11E-ED4D-9947-DAAF3450A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27" t="37883" r="20368" b="57977"/>
              <a:stretch/>
            </p:blipFill>
            <p:spPr bwMode="gray">
              <a:xfrm>
                <a:off x="6517341" y="3101452"/>
                <a:ext cx="432515" cy="183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內容版面配置區 6">
                <a:extLst>
                  <a:ext uri="{FF2B5EF4-FFF2-40B4-BE49-F238E27FC236}">
                    <a16:creationId xmlns:a16="http://schemas.microsoft.com/office/drawing/2014/main" id="{966B3298-F632-A740-AEDE-C5B3A1FF3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47" t="38590" r="20368" b="57977"/>
              <a:stretch/>
            </p:blipFill>
            <p:spPr bwMode="gray">
              <a:xfrm>
                <a:off x="6921304" y="3132829"/>
                <a:ext cx="104751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A957033-B6BB-C646-AED4-E85D0E8BE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3617236"/>
              <a:ext cx="526090" cy="21284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8B71633-DB5C-4D49-9177-C0333AD5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6967" y="4644974"/>
              <a:ext cx="526090" cy="21284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D83B5A7-7558-AE42-8272-58E38EFF5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3873535"/>
              <a:ext cx="526090" cy="21284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441D150-56FF-2D49-B979-0E8183569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4129834"/>
              <a:ext cx="526090" cy="21284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90BB678-9B82-5F4B-8119-8CB5C1A0E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65"/>
            <a:stretch/>
          </p:blipFill>
          <p:spPr>
            <a:xfrm>
              <a:off x="6525157" y="4386133"/>
              <a:ext cx="526090" cy="212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988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-11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5C92027-2B64-0142-A400-BBF697710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9266"/>
            <a:ext cx="8153400" cy="469386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ABE04E1-4579-9E47-BE15-0A9342C73EBC}"/>
              </a:ext>
            </a:extLst>
          </p:cNvPr>
          <p:cNvSpPr/>
          <p:nvPr/>
        </p:nvSpPr>
        <p:spPr bwMode="auto">
          <a:xfrm>
            <a:off x="7505411" y="5853129"/>
            <a:ext cx="623521" cy="3576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9DAC06-6092-2043-93F7-3DFBD549EDCF}"/>
              </a:ext>
            </a:extLst>
          </p:cNvPr>
          <p:cNvSpPr txBox="1"/>
          <p:nvPr/>
        </p:nvSpPr>
        <p:spPr>
          <a:xfrm>
            <a:off x="4240771" y="5300028"/>
            <a:ext cx="4369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若表單輸入與確認完畢後，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可直接點選「送出申請」（送出後就無法再做修改）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33FAEE-DA7D-DB4F-92F6-74ABC1FBF6D0}"/>
              </a:ext>
            </a:extLst>
          </p:cNvPr>
          <p:cNvSpPr/>
          <p:nvPr/>
        </p:nvSpPr>
        <p:spPr bwMode="auto">
          <a:xfrm>
            <a:off x="3238146" y="1539266"/>
            <a:ext cx="2591508" cy="8321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3EF112-87E5-4446-A069-27B22537C49A}"/>
              </a:ext>
            </a:extLst>
          </p:cNvPr>
          <p:cNvSpPr/>
          <p:nvPr/>
        </p:nvSpPr>
        <p:spPr bwMode="auto">
          <a:xfrm>
            <a:off x="3636124" y="2481671"/>
            <a:ext cx="290536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79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待聘導師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意願調查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日間部</a:t>
              </a:r>
              <a:r>
                <a:rPr kumimoji="0" lang="en-US" altLang="zh-TW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流程簡介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908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2DF4493-1330-DA4D-AF79-1AD3DCC3A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A45F8-BEC5-4343-978A-BE2D28755A8C}"/>
              </a:ext>
            </a:extLst>
          </p:cNvPr>
          <p:cNvSpPr/>
          <p:nvPr/>
        </p:nvSpPr>
        <p:spPr bwMode="auto">
          <a:xfrm>
            <a:off x="6667500" y="3825266"/>
            <a:ext cx="1556104" cy="8321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0B79121-502C-F04C-B7D7-D10E67868C5E}"/>
              </a:ext>
            </a:extLst>
          </p:cNvPr>
          <p:cNvSpPr txBox="1"/>
          <p:nvPr/>
        </p:nvSpPr>
        <p:spPr>
          <a:xfrm>
            <a:off x="5942014" y="1674199"/>
            <a:ext cx="2172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待聘導師登入後畫面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4CA5D96-DC1F-554E-8BF1-38389A57FE4D}"/>
              </a:ext>
            </a:extLst>
          </p:cNvPr>
          <p:cNvSpPr txBox="1"/>
          <p:nvPr/>
        </p:nvSpPr>
        <p:spPr>
          <a:xfrm>
            <a:off x="6514142" y="3461934"/>
            <a:ext cx="2172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在此點選意願「填寫」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DB3CDD0-8BD7-C74B-BF64-08000175215C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522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從導師專區進入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http</a:t>
            </a:r>
            <a:r>
              <a:rPr lang="en-US" altLang="zh-TW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://mentor.dsa.fju.edu.tw/</a:t>
            </a:r>
            <a:endParaRPr lang="zh-TW" alt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  <a:solidFill>
            <a:schemeClr val="accent5">
              <a:lumMod val="75000"/>
            </a:schemeClr>
          </a:solidFill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系統登入</a:t>
              </a:r>
              <a:r>
                <a:rPr kumimoji="0" lang="zh-TW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方式一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3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4E88D56-6C6C-B54D-B72F-7AAEBEA62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8170"/>
            <a:ext cx="8153400" cy="4456059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70DD27C-BDFC-CE43-A91A-0EF217EBE181}"/>
              </a:ext>
            </a:extLst>
          </p:cNvPr>
          <p:cNvSpPr/>
          <p:nvPr/>
        </p:nvSpPr>
        <p:spPr bwMode="auto">
          <a:xfrm>
            <a:off x="4762919" y="3255666"/>
            <a:ext cx="914400" cy="3617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AFEAF-CE62-E64D-85B6-D4B94B88FDAA}"/>
              </a:ext>
            </a:extLst>
          </p:cNvPr>
          <p:cNvSpPr txBox="1"/>
          <p:nvPr/>
        </p:nvSpPr>
        <p:spPr>
          <a:xfrm>
            <a:off x="5677319" y="3167390"/>
            <a:ext cx="235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待聘導師可隨時點選此按鈕進行中英文切換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C13C09-FE87-564C-B02B-92124B6F1A4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C7698C-8EA8-4944-9A46-8FFD4B016544}"/>
              </a:ext>
            </a:extLst>
          </p:cNvPr>
          <p:cNvSpPr/>
          <p:nvPr/>
        </p:nvSpPr>
        <p:spPr bwMode="auto">
          <a:xfrm>
            <a:off x="6708815" y="4483587"/>
            <a:ext cx="290536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61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E177E7A-64F1-F742-A9EF-949B7845C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6398034-6A12-5641-BA56-BFBFDB6C2A4D}"/>
              </a:ext>
            </a:extLst>
          </p:cNvPr>
          <p:cNvSpPr/>
          <p:nvPr/>
        </p:nvSpPr>
        <p:spPr bwMode="auto">
          <a:xfrm>
            <a:off x="4752870" y="2215663"/>
            <a:ext cx="929473" cy="3918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E38BFB8-3D68-744F-8D66-E13654A38573}"/>
              </a:ext>
            </a:extLst>
          </p:cNvPr>
          <p:cNvSpPr txBox="1"/>
          <p:nvPr/>
        </p:nvSpPr>
        <p:spPr>
          <a:xfrm>
            <a:off x="5682343" y="2257717"/>
            <a:ext cx="2353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英文切換畫面展示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8327A9-CA3A-1242-8F85-B58F93F4E3E6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AAB75DF-09A3-7740-AB19-8BE22B7ADB7C}"/>
              </a:ext>
            </a:extLst>
          </p:cNvPr>
          <p:cNvSpPr/>
          <p:nvPr/>
        </p:nvSpPr>
        <p:spPr bwMode="auto">
          <a:xfrm>
            <a:off x="3328306" y="4545933"/>
            <a:ext cx="290536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57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-4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26EA9A0-E7E1-4742-A646-7BBF32F5F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001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CEB2048-C632-6C47-9D4D-F31FCADEE9E0}"/>
              </a:ext>
            </a:extLst>
          </p:cNvPr>
          <p:cNvSpPr/>
          <p:nvPr/>
        </p:nvSpPr>
        <p:spPr bwMode="auto">
          <a:xfrm>
            <a:off x="3125869" y="2058007"/>
            <a:ext cx="4321761" cy="10257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0774617-B619-6048-987C-BED02B0D7280}"/>
              </a:ext>
            </a:extLst>
          </p:cNvPr>
          <p:cNvSpPr txBox="1"/>
          <p:nvPr/>
        </p:nvSpPr>
        <p:spPr>
          <a:xfrm>
            <a:off x="4953000" y="2712896"/>
            <a:ext cx="2353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系統自動帶入推薦單位資訊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8924BB-B1EF-B045-B1D2-9EFB31C6B695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DBE70AC-115E-354C-A97A-6C7105582E0A}"/>
              </a:ext>
            </a:extLst>
          </p:cNvPr>
          <p:cNvSpPr/>
          <p:nvPr/>
        </p:nvSpPr>
        <p:spPr bwMode="auto">
          <a:xfrm>
            <a:off x="6701887" y="2480255"/>
            <a:ext cx="290536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3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-5</a:t>
            </a:r>
            <a:endParaRPr kumimoji="1" lang="zh-TW" altLang="en-US" dirty="0"/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C341CA09-0F22-E642-84D5-5A2987B34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93EFD43-C6DA-FD48-88E5-95DE07D9636C}"/>
              </a:ext>
            </a:extLst>
          </p:cNvPr>
          <p:cNvSpPr/>
          <p:nvPr/>
        </p:nvSpPr>
        <p:spPr bwMode="auto">
          <a:xfrm>
            <a:off x="3207850" y="2530973"/>
            <a:ext cx="2846109" cy="3918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0D23EC2-1CEA-7944-A589-4C04E2CCD65A}"/>
              </a:ext>
            </a:extLst>
          </p:cNvPr>
          <p:cNvSpPr txBox="1"/>
          <p:nvPr/>
        </p:nvSpPr>
        <p:spPr>
          <a:xfrm>
            <a:off x="4699987" y="1792309"/>
            <a:ext cx="3242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點選是否願意擔任導師，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若點選「不願意」就無需輸入下方欄位              （系統會自動鎖定）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2A694D-844A-1642-BD35-98D813FD2C8E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-6</a:t>
            </a:r>
            <a:endParaRPr kumimoji="1" lang="zh-TW" altLang="en-US" dirty="0"/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C341CA09-0F22-E642-84D5-5A2987B34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93EFD43-C6DA-FD48-88E5-95DE07D9636C}"/>
              </a:ext>
            </a:extLst>
          </p:cNvPr>
          <p:cNvSpPr/>
          <p:nvPr/>
        </p:nvSpPr>
        <p:spPr bwMode="auto">
          <a:xfrm>
            <a:off x="3207848" y="2894394"/>
            <a:ext cx="4630767" cy="5929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1C3415A-2FB3-4042-9127-AB33069741F1}"/>
              </a:ext>
            </a:extLst>
          </p:cNvPr>
          <p:cNvSpPr txBox="1"/>
          <p:nvPr/>
        </p:nvSpPr>
        <p:spPr>
          <a:xfrm>
            <a:off x="6065806" y="2573027"/>
            <a:ext cx="2532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需輸入正確格式之「緊急電話」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A1DACA-8B84-7547-AE97-E34CB8ACF183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15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-7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5A7209AC-01AA-2246-8FDD-1E7AC8C41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1A879E1-63BC-5941-AB24-FC061A27F987}"/>
              </a:ext>
            </a:extLst>
          </p:cNvPr>
          <p:cNvSpPr/>
          <p:nvPr/>
        </p:nvSpPr>
        <p:spPr bwMode="auto">
          <a:xfrm>
            <a:off x="3219695" y="4006914"/>
            <a:ext cx="4630767" cy="4660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2E590AB-D13E-6744-8733-3FE5F20B05AA}"/>
              </a:ext>
            </a:extLst>
          </p:cNvPr>
          <p:cNvSpPr txBox="1"/>
          <p:nvPr/>
        </p:nvSpPr>
        <p:spPr>
          <a:xfrm>
            <a:off x="6374833" y="3643582"/>
            <a:ext cx="2532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需輸入正確格式之「</a:t>
            </a:r>
            <a:r>
              <a:rPr lang="en-US" altLang="zh-TW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E-mail</a:t>
            </a:r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DE0694-3FD9-CE4A-B940-AEF45C4F50F1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8AE09F-5DBD-0E47-AC30-73195D6D16B3}"/>
              </a:ext>
            </a:extLst>
          </p:cNvPr>
          <p:cNvSpPr/>
          <p:nvPr/>
        </p:nvSpPr>
        <p:spPr bwMode="auto">
          <a:xfrm>
            <a:off x="6708815" y="2201610"/>
            <a:ext cx="290536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內容版面配置區 5">
            <a:extLst>
              <a:ext uri="{FF2B5EF4-FFF2-40B4-BE49-F238E27FC236}">
                <a16:creationId xmlns:a16="http://schemas.microsoft.com/office/drawing/2014/main" id="{1B980558-08F6-4149-BAB0-D33DF094D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0" t="59660" r="19027" b="21959"/>
          <a:stretch/>
        </p:blipFill>
        <p:spPr bwMode="gray">
          <a:xfrm>
            <a:off x="3143342" y="2194152"/>
            <a:ext cx="3856009" cy="81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219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待聘導師</a:t>
            </a:r>
            <a:r>
              <a:rPr kumimoji="1" lang="en-US" altLang="zh-TW" dirty="0"/>
              <a:t>-</a:t>
            </a:r>
            <a:r>
              <a:rPr kumimoji="1" lang="zh-TW" altLang="en-US" dirty="0"/>
              <a:t>意願調查</a:t>
            </a:r>
            <a:r>
              <a:rPr kumimoji="1" lang="en-US" altLang="zh-TW" dirty="0"/>
              <a:t>-8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DE78C48-D192-2743-8D34-F2AF98420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0042"/>
            <a:ext cx="8153400" cy="455231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B8D9941-289E-EE4B-AA51-F62EEBFC4D07}"/>
              </a:ext>
            </a:extLst>
          </p:cNvPr>
          <p:cNvSpPr/>
          <p:nvPr/>
        </p:nvSpPr>
        <p:spPr bwMode="auto">
          <a:xfrm>
            <a:off x="3189215" y="4090734"/>
            <a:ext cx="3973585" cy="15556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F2D7FAD-691D-9642-9438-922A4F246EE4}"/>
              </a:ext>
            </a:extLst>
          </p:cNvPr>
          <p:cNvSpPr txBox="1"/>
          <p:nvPr/>
        </p:nvSpPr>
        <p:spPr>
          <a:xfrm>
            <a:off x="5955733" y="3566035"/>
            <a:ext cx="2731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輸入完畢後勾選我已閱讀，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並且點選「儲存」即可送出表單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63E14A-BB69-BC46-B077-D7F1CB7F19B8}"/>
              </a:ext>
            </a:extLst>
          </p:cNvPr>
          <p:cNvSpPr/>
          <p:nvPr/>
        </p:nvSpPr>
        <p:spPr bwMode="auto">
          <a:xfrm>
            <a:off x="5176007" y="5207636"/>
            <a:ext cx="508513" cy="3276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1FD37A-1568-2F43-A532-A2708BC491C3}"/>
              </a:ext>
            </a:extLst>
          </p:cNvPr>
          <p:cNvSpPr/>
          <p:nvPr/>
        </p:nvSpPr>
        <p:spPr bwMode="auto">
          <a:xfrm>
            <a:off x="457199" y="6071742"/>
            <a:ext cx="326051" cy="90616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5A7E6D9-8457-DE41-984C-1346739C14BD}"/>
              </a:ext>
            </a:extLst>
          </p:cNvPr>
          <p:cNvSpPr/>
          <p:nvPr/>
        </p:nvSpPr>
        <p:spPr bwMode="auto">
          <a:xfrm>
            <a:off x="6708815" y="2053843"/>
            <a:ext cx="290536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0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系主任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所長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表單簽核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日間部</a:t>
              </a:r>
              <a:r>
                <a:rPr kumimoji="0" lang="en-US" altLang="zh-TW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流程簡介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173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系主任</a:t>
            </a:r>
            <a:r>
              <a:rPr kumimoji="1" lang="en-US" altLang="zh-TW" dirty="0"/>
              <a:t>/</a:t>
            </a:r>
            <a:r>
              <a:rPr kumimoji="1" lang="zh-TW" altLang="en-US" dirty="0"/>
              <a:t>所長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A639C798-846D-1945-82FF-253B86D24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001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644A35C-BC49-4D44-914A-D58E255AD702}"/>
              </a:ext>
            </a:extLst>
          </p:cNvPr>
          <p:cNvSpPr/>
          <p:nvPr/>
        </p:nvSpPr>
        <p:spPr bwMode="auto">
          <a:xfrm>
            <a:off x="7527616" y="3765371"/>
            <a:ext cx="414526" cy="9032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982152-8402-F946-B74E-565DB0525EC1}"/>
              </a:ext>
            </a:extLst>
          </p:cNvPr>
          <p:cNvSpPr txBox="1"/>
          <p:nvPr/>
        </p:nvSpPr>
        <p:spPr>
          <a:xfrm>
            <a:off x="7248301" y="3457594"/>
            <a:ext cx="97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點選簽核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4D13C2-5DD5-3347-9721-BA94354EABDF}"/>
              </a:ext>
            </a:extLst>
          </p:cNvPr>
          <p:cNvSpPr/>
          <p:nvPr/>
        </p:nvSpPr>
        <p:spPr bwMode="auto">
          <a:xfrm>
            <a:off x="2232660" y="3428999"/>
            <a:ext cx="739140" cy="3363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9EBA441-F923-CD40-AF17-B6A7A1A81D0E}"/>
              </a:ext>
            </a:extLst>
          </p:cNvPr>
          <p:cNvSpPr txBox="1"/>
          <p:nvPr/>
        </p:nvSpPr>
        <p:spPr>
          <a:xfrm>
            <a:off x="2941320" y="3149817"/>
            <a:ext cx="293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頁籤會顯示目前待簽核表單數量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向下箭號 2">
            <a:extLst>
              <a:ext uri="{FF2B5EF4-FFF2-40B4-BE49-F238E27FC236}">
                <a16:creationId xmlns:a16="http://schemas.microsoft.com/office/drawing/2014/main" id="{29F8ED4E-0DDA-8F4B-ADC7-ED36108E6CA6}"/>
              </a:ext>
            </a:extLst>
          </p:cNvPr>
          <p:cNvSpPr/>
          <p:nvPr/>
        </p:nvSpPr>
        <p:spPr bwMode="auto">
          <a:xfrm rot="13608414">
            <a:off x="2933701" y="3358588"/>
            <a:ext cx="91440" cy="249574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9DD932C-6D8D-3E48-93F0-ED30A9C4D8F7}"/>
              </a:ext>
            </a:extLst>
          </p:cNvPr>
          <p:cNvSpPr/>
          <p:nvPr/>
        </p:nvSpPr>
        <p:spPr bwMode="auto">
          <a:xfrm>
            <a:off x="5360893" y="4116820"/>
            <a:ext cx="611547" cy="1503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7A6119-7417-E949-944F-660EB18B7433}"/>
              </a:ext>
            </a:extLst>
          </p:cNvPr>
          <p:cNvSpPr/>
          <p:nvPr/>
        </p:nvSpPr>
        <p:spPr bwMode="auto">
          <a:xfrm>
            <a:off x="5360893" y="4370820"/>
            <a:ext cx="611547" cy="1503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4126794-BD15-6146-8A2E-DAD2E28EE756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9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系主任</a:t>
            </a:r>
            <a:r>
              <a:rPr kumimoji="1" lang="en-US" altLang="zh-TW" dirty="0"/>
              <a:t>/</a:t>
            </a:r>
            <a:r>
              <a:rPr kumimoji="1" lang="zh-TW" altLang="en-US" dirty="0"/>
              <a:t>所長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4536A04-D4F6-CA4E-AAD1-D324912C1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A6AEE8-8C46-C449-8D5E-BB44279D234C}"/>
              </a:ext>
            </a:extLst>
          </p:cNvPr>
          <p:cNvSpPr/>
          <p:nvPr/>
        </p:nvSpPr>
        <p:spPr bwMode="auto">
          <a:xfrm>
            <a:off x="7645311" y="2839437"/>
            <a:ext cx="414526" cy="301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81CB4D1-CA97-1B4A-A810-F15C753FBE2B}"/>
              </a:ext>
            </a:extLst>
          </p:cNvPr>
          <p:cNvSpPr/>
          <p:nvPr/>
        </p:nvSpPr>
        <p:spPr bwMode="auto">
          <a:xfrm>
            <a:off x="3360156" y="2436512"/>
            <a:ext cx="219292" cy="1816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95B25D-BC15-B24C-A82A-450B009C8C76}"/>
              </a:ext>
            </a:extLst>
          </p:cNvPr>
          <p:cNvSpPr/>
          <p:nvPr/>
        </p:nvSpPr>
        <p:spPr bwMode="auto">
          <a:xfrm>
            <a:off x="3360156" y="2657795"/>
            <a:ext cx="219292" cy="1816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888F01-8E04-9847-A876-C601C61F95C3}"/>
              </a:ext>
            </a:extLst>
          </p:cNvPr>
          <p:cNvSpPr/>
          <p:nvPr/>
        </p:nvSpPr>
        <p:spPr bwMode="auto">
          <a:xfrm flipV="1">
            <a:off x="1942173" y="3562658"/>
            <a:ext cx="6366940" cy="6205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951D3B-6806-0646-95E6-7B54C02DE3F1}"/>
              </a:ext>
            </a:extLst>
          </p:cNvPr>
          <p:cNvSpPr txBox="1"/>
          <p:nvPr/>
        </p:nvSpPr>
        <p:spPr>
          <a:xfrm>
            <a:off x="6241143" y="3207184"/>
            <a:ext cx="19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點選「編輯」後，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會出現下方審核欄位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6C8C87-BA15-B24A-B929-D3C74E699280}"/>
              </a:ext>
            </a:extLst>
          </p:cNvPr>
          <p:cNvSpPr/>
          <p:nvPr/>
        </p:nvSpPr>
        <p:spPr bwMode="auto">
          <a:xfrm>
            <a:off x="1942173" y="4303448"/>
            <a:ext cx="6425314" cy="13201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F5D734F-7EEB-984E-836A-7528C0330C0D}"/>
              </a:ext>
            </a:extLst>
          </p:cNvPr>
          <p:cNvSpPr/>
          <p:nvPr/>
        </p:nvSpPr>
        <p:spPr bwMode="auto">
          <a:xfrm>
            <a:off x="492761" y="5879607"/>
            <a:ext cx="263984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9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從導師專區進入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05" t="9907" r="18281" b="17592"/>
          <a:stretch/>
        </p:blipFill>
        <p:spPr>
          <a:xfrm>
            <a:off x="457200" y="1447800"/>
            <a:ext cx="7667102" cy="4876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7184571" y="4879910"/>
            <a:ext cx="849086" cy="2705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76575" y="48799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按此連結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0584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系主任</a:t>
            </a:r>
            <a:r>
              <a:rPr kumimoji="1" lang="en-US" altLang="zh-TW" dirty="0"/>
              <a:t>/</a:t>
            </a:r>
            <a:r>
              <a:rPr kumimoji="1" lang="zh-TW" altLang="en-US" dirty="0"/>
              <a:t>所長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4536A04-D4F6-CA4E-AAD1-D324912C1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81CB4D1-CA97-1B4A-A810-F15C753FBE2B}"/>
              </a:ext>
            </a:extLst>
          </p:cNvPr>
          <p:cNvSpPr/>
          <p:nvPr/>
        </p:nvSpPr>
        <p:spPr bwMode="auto">
          <a:xfrm>
            <a:off x="3360156" y="2436512"/>
            <a:ext cx="219292" cy="1816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95B25D-BC15-B24C-A82A-450B009C8C76}"/>
              </a:ext>
            </a:extLst>
          </p:cNvPr>
          <p:cNvSpPr/>
          <p:nvPr/>
        </p:nvSpPr>
        <p:spPr bwMode="auto">
          <a:xfrm>
            <a:off x="3360156" y="2657795"/>
            <a:ext cx="219292" cy="1816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888F01-8E04-9847-A876-C601C61F95C3}"/>
              </a:ext>
            </a:extLst>
          </p:cNvPr>
          <p:cNvSpPr/>
          <p:nvPr/>
        </p:nvSpPr>
        <p:spPr bwMode="auto">
          <a:xfrm flipV="1">
            <a:off x="1942173" y="3562658"/>
            <a:ext cx="6366940" cy="6205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951D3B-6806-0646-95E6-7B54C02DE3F1}"/>
              </a:ext>
            </a:extLst>
          </p:cNvPr>
          <p:cNvSpPr txBox="1"/>
          <p:nvPr/>
        </p:nvSpPr>
        <p:spPr>
          <a:xfrm>
            <a:off x="6553200" y="5304631"/>
            <a:ext cx="19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審核後點選「儲存」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即可送出表單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6C8C87-BA15-B24A-B929-D3C74E699280}"/>
              </a:ext>
            </a:extLst>
          </p:cNvPr>
          <p:cNvSpPr/>
          <p:nvPr/>
        </p:nvSpPr>
        <p:spPr bwMode="auto">
          <a:xfrm>
            <a:off x="7786598" y="5835108"/>
            <a:ext cx="457201" cy="2750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4313EE-C141-FB4D-BD1D-FEE4C50D9D06}"/>
              </a:ext>
            </a:extLst>
          </p:cNvPr>
          <p:cNvSpPr/>
          <p:nvPr/>
        </p:nvSpPr>
        <p:spPr bwMode="auto">
          <a:xfrm>
            <a:off x="492761" y="5879607"/>
            <a:ext cx="245065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09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系主任</a:t>
            </a:r>
            <a:r>
              <a:rPr kumimoji="1" lang="en-US" altLang="zh-TW" dirty="0"/>
              <a:t>/</a:t>
            </a:r>
            <a:r>
              <a:rPr kumimoji="1" lang="zh-TW" altLang="en-US" dirty="0"/>
              <a:t>所長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-4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AED2F41-B970-5F48-824D-620CF3524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483A15-4360-CA42-9565-7536A9D65411}"/>
              </a:ext>
            </a:extLst>
          </p:cNvPr>
          <p:cNvSpPr txBox="1"/>
          <p:nvPr/>
        </p:nvSpPr>
        <p:spPr>
          <a:xfrm>
            <a:off x="5297714" y="3324808"/>
            <a:ext cx="360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表單審核後，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回到列表上點選「系導師代表設定」頁籤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A56489-3E2F-404A-8E77-D389CAD5B16B}"/>
              </a:ext>
            </a:extLst>
          </p:cNvPr>
          <p:cNvSpPr/>
          <p:nvPr/>
        </p:nvSpPr>
        <p:spPr bwMode="auto">
          <a:xfrm>
            <a:off x="4005943" y="3418114"/>
            <a:ext cx="1291771" cy="2750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3D76CAD-5218-9742-A7AD-96F70BCC1AE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A1F920F-58D9-1C4E-B0B9-BE4A94126273}"/>
              </a:ext>
            </a:extLst>
          </p:cNvPr>
          <p:cNvSpPr/>
          <p:nvPr/>
        </p:nvSpPr>
        <p:spPr bwMode="auto">
          <a:xfrm>
            <a:off x="5928360" y="4470400"/>
            <a:ext cx="675639" cy="1680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00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系主任</a:t>
            </a:r>
            <a:r>
              <a:rPr kumimoji="1" lang="en-US" altLang="zh-TW" dirty="0"/>
              <a:t>/</a:t>
            </a:r>
            <a:r>
              <a:rPr kumimoji="1" lang="zh-TW" altLang="en-US" dirty="0"/>
              <a:t>所長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-5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AED2F41-B970-5F48-824D-620CF3524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483A15-4360-CA42-9565-7536A9D65411}"/>
              </a:ext>
            </a:extLst>
          </p:cNvPr>
          <p:cNvSpPr txBox="1"/>
          <p:nvPr/>
        </p:nvSpPr>
        <p:spPr>
          <a:xfrm>
            <a:off x="3730171" y="3794256"/>
            <a:ext cx="360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列表會帶出系主任</a:t>
            </a:r>
            <a: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所長「已審核」之待聘導師名單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A56489-3E2F-404A-8E77-D389CAD5B16B}"/>
              </a:ext>
            </a:extLst>
          </p:cNvPr>
          <p:cNvSpPr/>
          <p:nvPr/>
        </p:nvSpPr>
        <p:spPr bwMode="auto">
          <a:xfrm>
            <a:off x="2387600" y="4071255"/>
            <a:ext cx="5522686" cy="7329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5FF79D-13D4-FD4B-AD84-0EC6F1C250DF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0D1CE6-7BBA-A445-88F9-5D998D541ED3}"/>
              </a:ext>
            </a:extLst>
          </p:cNvPr>
          <p:cNvSpPr/>
          <p:nvPr/>
        </p:nvSpPr>
        <p:spPr bwMode="auto">
          <a:xfrm>
            <a:off x="5928360" y="4470400"/>
            <a:ext cx="675639" cy="1680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90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系主任</a:t>
            </a:r>
            <a:r>
              <a:rPr kumimoji="1" lang="en-US" altLang="zh-TW" dirty="0"/>
              <a:t>/</a:t>
            </a:r>
            <a:r>
              <a:rPr kumimoji="1" lang="zh-TW" altLang="en-US" dirty="0"/>
              <a:t>所長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-6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AED2F41-B970-5F48-824D-620CF3524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483A15-4360-CA42-9565-7536A9D65411}"/>
              </a:ext>
            </a:extLst>
          </p:cNvPr>
          <p:cNvSpPr txBox="1"/>
          <p:nvPr/>
        </p:nvSpPr>
        <p:spPr>
          <a:xfrm>
            <a:off x="5188855" y="3609590"/>
            <a:ext cx="219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點選要擔任系導師代表之導師，在點選「儲存」即可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A56489-3E2F-404A-8E77-D389CAD5B16B}"/>
              </a:ext>
            </a:extLst>
          </p:cNvPr>
          <p:cNvSpPr/>
          <p:nvPr/>
        </p:nvSpPr>
        <p:spPr bwMode="auto">
          <a:xfrm>
            <a:off x="6988628" y="4071255"/>
            <a:ext cx="921657" cy="7329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19645C4-D2A0-0B40-816D-84D5C03799BE}"/>
              </a:ext>
            </a:extLst>
          </p:cNvPr>
          <p:cNvSpPr/>
          <p:nvPr/>
        </p:nvSpPr>
        <p:spPr bwMode="auto">
          <a:xfrm>
            <a:off x="7449456" y="3751539"/>
            <a:ext cx="460829" cy="3197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EB7077-631A-424B-869F-515B2C3EEF0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E121BC7-7826-B748-B298-7ED6EA637BB9}"/>
              </a:ext>
            </a:extLst>
          </p:cNvPr>
          <p:cNvSpPr/>
          <p:nvPr/>
        </p:nvSpPr>
        <p:spPr bwMode="auto">
          <a:xfrm>
            <a:off x="5928360" y="4470400"/>
            <a:ext cx="675639" cy="1680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3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院導師工作委員會</a:t>
            </a:r>
            <a:r>
              <a:rPr lang="en-US" altLang="zh-TW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院秘書</a:t>
            </a:r>
            <a:r>
              <a:rPr lang="en-US" altLang="zh-TW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表單簽核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日間部</a:t>
              </a:r>
              <a:r>
                <a:rPr kumimoji="0" lang="en-US" altLang="zh-TW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流程簡介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946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63D099F-67FF-564F-AEAE-F40BE0D51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1D939E4-F9F4-7848-A538-453C7F632CCA}"/>
              </a:ext>
            </a:extLst>
          </p:cNvPr>
          <p:cNvSpPr/>
          <p:nvPr/>
        </p:nvSpPr>
        <p:spPr bwMode="auto">
          <a:xfrm>
            <a:off x="2231409" y="3428999"/>
            <a:ext cx="704267" cy="3709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9A5A417-AC4E-7F45-A231-D28B98380CA1}"/>
              </a:ext>
            </a:extLst>
          </p:cNvPr>
          <p:cNvSpPr txBox="1"/>
          <p:nvPr/>
        </p:nvSpPr>
        <p:spPr>
          <a:xfrm>
            <a:off x="2941320" y="3149817"/>
            <a:ext cx="293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頁籤會顯示目前待簽核表單數量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向下箭號 7">
            <a:extLst>
              <a:ext uri="{FF2B5EF4-FFF2-40B4-BE49-F238E27FC236}">
                <a16:creationId xmlns:a16="http://schemas.microsoft.com/office/drawing/2014/main" id="{7FB36FF8-F453-6B44-83F0-69EE83B24688}"/>
              </a:ext>
            </a:extLst>
          </p:cNvPr>
          <p:cNvSpPr/>
          <p:nvPr/>
        </p:nvSpPr>
        <p:spPr bwMode="auto">
          <a:xfrm rot="13608414">
            <a:off x="2933701" y="3358588"/>
            <a:ext cx="91440" cy="249574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027B05-C945-AF4C-9EE3-E9C407A4232B}"/>
              </a:ext>
            </a:extLst>
          </p:cNvPr>
          <p:cNvSpPr/>
          <p:nvPr/>
        </p:nvSpPr>
        <p:spPr bwMode="auto">
          <a:xfrm>
            <a:off x="7575383" y="4879075"/>
            <a:ext cx="414526" cy="6346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493F800-6B34-954A-9D1D-537AB9AFE3C0}"/>
              </a:ext>
            </a:extLst>
          </p:cNvPr>
          <p:cNvSpPr txBox="1"/>
          <p:nvPr/>
        </p:nvSpPr>
        <p:spPr>
          <a:xfrm>
            <a:off x="7296068" y="4517158"/>
            <a:ext cx="97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點選簽核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3436E7-B874-4948-A4C0-5C624BEA065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AA0669B-E844-5B4D-ACB7-F009F4BE3453}"/>
              </a:ext>
            </a:extLst>
          </p:cNvPr>
          <p:cNvSpPr/>
          <p:nvPr/>
        </p:nvSpPr>
        <p:spPr bwMode="auto">
          <a:xfrm>
            <a:off x="4807732" y="5244273"/>
            <a:ext cx="542680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39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35F596A-04B2-9546-BCEC-8DC8FBA82AA1}"/>
              </a:ext>
            </a:extLst>
          </p:cNvPr>
          <p:cNvSpPr/>
          <p:nvPr/>
        </p:nvSpPr>
        <p:spPr bwMode="auto">
          <a:xfrm>
            <a:off x="2225461" y="4367283"/>
            <a:ext cx="414526" cy="6346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1D6215-2860-E544-ACDB-2C68BBCB77A6}"/>
              </a:ext>
            </a:extLst>
          </p:cNvPr>
          <p:cNvSpPr txBox="1"/>
          <p:nvPr/>
        </p:nvSpPr>
        <p:spPr>
          <a:xfrm>
            <a:off x="6490850" y="3886199"/>
            <a:ext cx="97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點選簽核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16068EB2-F18C-BC4F-B775-E0009A5A0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339"/>
            <a:ext cx="8153400" cy="4461721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CE8D816-F8D4-8748-8640-4FC0E8ECCA72}"/>
              </a:ext>
            </a:extLst>
          </p:cNvPr>
          <p:cNvSpPr/>
          <p:nvPr/>
        </p:nvSpPr>
        <p:spPr bwMode="auto">
          <a:xfrm>
            <a:off x="7645246" y="2389350"/>
            <a:ext cx="404445" cy="4189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FF16A41-4076-EF48-BEA7-E819A0F2A5DA}"/>
              </a:ext>
            </a:extLst>
          </p:cNvPr>
          <p:cNvSpPr/>
          <p:nvPr/>
        </p:nvSpPr>
        <p:spPr bwMode="auto">
          <a:xfrm>
            <a:off x="2061275" y="3789336"/>
            <a:ext cx="6269064" cy="18342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CC86AA-9C3B-4E4C-92E4-5F5238B9C139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A01F984-C68B-6240-B486-EBF9D0FEEAFE}"/>
              </a:ext>
            </a:extLst>
          </p:cNvPr>
          <p:cNvSpPr/>
          <p:nvPr/>
        </p:nvSpPr>
        <p:spPr bwMode="auto">
          <a:xfrm flipV="1">
            <a:off x="2155970" y="2976651"/>
            <a:ext cx="6269064" cy="7139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023C3A1-C63C-A148-9028-7DD2BB618693}"/>
              </a:ext>
            </a:extLst>
          </p:cNvPr>
          <p:cNvSpPr/>
          <p:nvPr/>
        </p:nvSpPr>
        <p:spPr bwMode="auto">
          <a:xfrm>
            <a:off x="3441448" y="1997380"/>
            <a:ext cx="542680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824346-9CDB-7A4D-B2D7-F07365F26291}"/>
              </a:ext>
            </a:extLst>
          </p:cNvPr>
          <p:cNvSpPr/>
          <p:nvPr/>
        </p:nvSpPr>
        <p:spPr bwMode="auto">
          <a:xfrm>
            <a:off x="3441448" y="2244125"/>
            <a:ext cx="542680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72E575B-5B17-B24B-A868-04C817BCC2E3}"/>
              </a:ext>
            </a:extLst>
          </p:cNvPr>
          <p:cNvSpPr txBox="1"/>
          <p:nvPr/>
        </p:nvSpPr>
        <p:spPr>
          <a:xfrm>
            <a:off x="6239257" y="3167390"/>
            <a:ext cx="19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點選「編輯」後，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會出現下方審核欄位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045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35F596A-04B2-9546-BCEC-8DC8FBA82AA1}"/>
              </a:ext>
            </a:extLst>
          </p:cNvPr>
          <p:cNvSpPr/>
          <p:nvPr/>
        </p:nvSpPr>
        <p:spPr bwMode="auto">
          <a:xfrm>
            <a:off x="2225461" y="4367283"/>
            <a:ext cx="414526" cy="6346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1D6215-2860-E544-ACDB-2C68BBCB77A6}"/>
              </a:ext>
            </a:extLst>
          </p:cNvPr>
          <p:cNvSpPr txBox="1"/>
          <p:nvPr/>
        </p:nvSpPr>
        <p:spPr>
          <a:xfrm>
            <a:off x="6490850" y="3886199"/>
            <a:ext cx="97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點選簽核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16068EB2-F18C-BC4F-B775-E0009A5A0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339"/>
            <a:ext cx="8153400" cy="4461721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C1A6336-F170-A347-B8B6-2993915F1A79}"/>
              </a:ext>
            </a:extLst>
          </p:cNvPr>
          <p:cNvSpPr txBox="1"/>
          <p:nvPr/>
        </p:nvSpPr>
        <p:spPr>
          <a:xfrm>
            <a:off x="6491208" y="5250388"/>
            <a:ext cx="19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審核後點選「儲存」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即可送出表單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8AF3AE8-D09F-9542-9B41-487E58F264AC}"/>
              </a:ext>
            </a:extLst>
          </p:cNvPr>
          <p:cNvSpPr/>
          <p:nvPr/>
        </p:nvSpPr>
        <p:spPr bwMode="auto">
          <a:xfrm>
            <a:off x="7724606" y="5780865"/>
            <a:ext cx="457201" cy="2750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C0749D-4713-0A4C-AF41-872408781E12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BBF9AC6-0BB1-4C48-8F52-A90A04EDEC3E}"/>
              </a:ext>
            </a:extLst>
          </p:cNvPr>
          <p:cNvSpPr/>
          <p:nvPr/>
        </p:nvSpPr>
        <p:spPr bwMode="auto">
          <a:xfrm>
            <a:off x="3441448" y="1997380"/>
            <a:ext cx="542680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5C23C6-F195-D744-9483-C211D9000AFA}"/>
              </a:ext>
            </a:extLst>
          </p:cNvPr>
          <p:cNvSpPr/>
          <p:nvPr/>
        </p:nvSpPr>
        <p:spPr bwMode="auto">
          <a:xfrm>
            <a:off x="3441448" y="2244125"/>
            <a:ext cx="542680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90A9535-9257-7645-8387-6997AC01231C}"/>
              </a:ext>
            </a:extLst>
          </p:cNvPr>
          <p:cNvSpPr/>
          <p:nvPr/>
        </p:nvSpPr>
        <p:spPr bwMode="auto">
          <a:xfrm flipV="1">
            <a:off x="2098210" y="2989651"/>
            <a:ext cx="6283789" cy="6205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82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-4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63D099F-67FF-564F-AEAE-F40BE0D51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1D939E4-F9F4-7848-A538-453C7F632CCA}"/>
              </a:ext>
            </a:extLst>
          </p:cNvPr>
          <p:cNvSpPr/>
          <p:nvPr/>
        </p:nvSpPr>
        <p:spPr bwMode="auto">
          <a:xfrm>
            <a:off x="4819626" y="4511810"/>
            <a:ext cx="704267" cy="3709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9A5A417-AC4E-7F45-A231-D28B98380CA1}"/>
              </a:ext>
            </a:extLst>
          </p:cNvPr>
          <p:cNvSpPr txBox="1"/>
          <p:nvPr/>
        </p:nvSpPr>
        <p:spPr>
          <a:xfrm>
            <a:off x="2658902" y="4350871"/>
            <a:ext cx="219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院秘亦可直接在外層列表勾選需簽核的表單（可全選）後，點選「批次簽核」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7A61B-9C1A-8F42-AC16-A13ADAE62237}"/>
              </a:ext>
            </a:extLst>
          </p:cNvPr>
          <p:cNvSpPr/>
          <p:nvPr/>
        </p:nvSpPr>
        <p:spPr bwMode="auto">
          <a:xfrm>
            <a:off x="2378990" y="4884056"/>
            <a:ext cx="279912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A3C34B0-4B24-594D-A91C-F20B7268C5C9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D5FBD7-88CA-DC4C-99CC-37E70DDA8F34}"/>
              </a:ext>
            </a:extLst>
          </p:cNvPr>
          <p:cNvSpPr/>
          <p:nvPr/>
        </p:nvSpPr>
        <p:spPr bwMode="auto">
          <a:xfrm>
            <a:off x="4807732" y="5244273"/>
            <a:ext cx="542680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59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-5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BAB084C-4C8F-AD4C-B6B6-354257048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7ABFB75-CB40-FD43-9015-AC1DB2580D70}"/>
              </a:ext>
            </a:extLst>
          </p:cNvPr>
          <p:cNvSpPr/>
          <p:nvPr/>
        </p:nvSpPr>
        <p:spPr bwMode="auto">
          <a:xfrm>
            <a:off x="3068318" y="1768610"/>
            <a:ext cx="2937275" cy="16603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0A47D55-D0F0-8F47-8E64-7BED6D085AC7}"/>
              </a:ext>
            </a:extLst>
          </p:cNvPr>
          <p:cNvSpPr txBox="1"/>
          <p:nvPr/>
        </p:nvSpPr>
        <p:spPr>
          <a:xfrm>
            <a:off x="3944318" y="2684803"/>
            <a:ext cx="2199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點選送出即可完成批次簽核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116598-3E0B-5E4A-BC32-070868B6CB5B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7A7A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59BD4BB-116C-0040-99D2-1067B4D912B4}"/>
              </a:ext>
            </a:extLst>
          </p:cNvPr>
          <p:cNvSpPr/>
          <p:nvPr/>
        </p:nvSpPr>
        <p:spPr bwMode="auto">
          <a:xfrm>
            <a:off x="4807731" y="5237710"/>
            <a:ext cx="606097" cy="181231"/>
          </a:xfrm>
          <a:prstGeom prst="rect">
            <a:avLst/>
          </a:prstGeom>
          <a:solidFill>
            <a:srgbClr val="808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3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登入</a:t>
            </a:r>
            <a:r>
              <a:rPr lang="zh-TW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首頁</a:t>
            </a:r>
            <a:r>
              <a:rPr lang="en-US" altLang="zh-TW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http</a:t>
            </a:r>
            <a:r>
              <a:rPr lang="en-US" altLang="zh-TW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://mentorhire.dsa.fju.edu.tw/</a:t>
            </a:r>
            <a:endParaRPr lang="zh-TW" alt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  <a:solidFill>
            <a:schemeClr val="accent5">
              <a:lumMod val="75000"/>
            </a:schemeClr>
          </a:solidFill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系統登入</a:t>
              </a:r>
              <a:r>
                <a:rPr kumimoji="0" lang="zh-TW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方式二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739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-6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FA2229A-3D0D-DB4A-8033-FFE014E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508"/>
            <a:ext cx="8153400" cy="446738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96A896-FADA-8046-97CD-88641D4B2E52}"/>
              </a:ext>
            </a:extLst>
          </p:cNvPr>
          <p:cNvSpPr/>
          <p:nvPr/>
        </p:nvSpPr>
        <p:spPr bwMode="auto">
          <a:xfrm>
            <a:off x="2771332" y="3163902"/>
            <a:ext cx="1300482" cy="38428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942623-258B-E643-A1EB-DA85452505EF}"/>
              </a:ext>
            </a:extLst>
          </p:cNvPr>
          <p:cNvSpPr txBox="1"/>
          <p:nvPr/>
        </p:nvSpPr>
        <p:spPr>
          <a:xfrm>
            <a:off x="4071814" y="3163902"/>
            <a:ext cx="308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表單簽核後點選「院導師代表設定」頁籤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5A1740-36AF-D54C-A08E-80E2E3C0C69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5F9EAA-0CD0-EA4D-A5E0-E72EDCEE77FF}"/>
              </a:ext>
            </a:extLst>
          </p:cNvPr>
          <p:cNvSpPr/>
          <p:nvPr/>
        </p:nvSpPr>
        <p:spPr bwMode="auto">
          <a:xfrm>
            <a:off x="6097271" y="4689780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47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-7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FA2229A-3D0D-DB4A-8033-FFE014E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508"/>
            <a:ext cx="8153400" cy="446738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96A896-FADA-8046-97CD-88641D4B2E52}"/>
              </a:ext>
            </a:extLst>
          </p:cNvPr>
          <p:cNvSpPr/>
          <p:nvPr/>
        </p:nvSpPr>
        <p:spPr bwMode="auto">
          <a:xfrm>
            <a:off x="2489977" y="4377239"/>
            <a:ext cx="5356669" cy="17426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942623-258B-E643-A1EB-DA85452505EF}"/>
              </a:ext>
            </a:extLst>
          </p:cNvPr>
          <p:cNvSpPr txBox="1"/>
          <p:nvPr/>
        </p:nvSpPr>
        <p:spPr>
          <a:xfrm>
            <a:off x="4157783" y="4036373"/>
            <a:ext cx="308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列表會帶出學院之所有系所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023A7C-E64E-2A4C-9830-3EE2DCAADFDD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3484C8-178B-424F-9D98-E2FDD8614384}"/>
              </a:ext>
            </a:extLst>
          </p:cNvPr>
          <p:cNvSpPr/>
          <p:nvPr/>
        </p:nvSpPr>
        <p:spPr bwMode="auto">
          <a:xfrm>
            <a:off x="6097271" y="4689780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55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-8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FA2229A-3D0D-DB4A-8033-FFE014E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508"/>
            <a:ext cx="8153400" cy="446738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96A896-FADA-8046-97CD-88641D4B2E52}"/>
              </a:ext>
            </a:extLst>
          </p:cNvPr>
          <p:cNvSpPr/>
          <p:nvPr/>
        </p:nvSpPr>
        <p:spPr bwMode="auto">
          <a:xfrm>
            <a:off x="2489977" y="4377239"/>
            <a:ext cx="5356669" cy="6167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942623-258B-E643-A1EB-DA85452505EF}"/>
              </a:ext>
            </a:extLst>
          </p:cNvPr>
          <p:cNvSpPr txBox="1"/>
          <p:nvPr/>
        </p:nvSpPr>
        <p:spPr>
          <a:xfrm>
            <a:off x="4163497" y="3915574"/>
            <a:ext cx="400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若該系所有送出推薦申請且「已簽核」，即會出現名單，並於「挑選」欄位為可選取之狀態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5CD6E65-0A8D-8D4A-A582-B816036AC36F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E81155F-DB2D-614B-BBED-B60C4F4FE6A0}"/>
              </a:ext>
            </a:extLst>
          </p:cNvPr>
          <p:cNvSpPr/>
          <p:nvPr/>
        </p:nvSpPr>
        <p:spPr bwMode="auto">
          <a:xfrm>
            <a:off x="6097271" y="4689780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83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-9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FA2229A-3D0D-DB4A-8033-FFE014E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508"/>
            <a:ext cx="8153400" cy="446738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96A896-FADA-8046-97CD-88641D4B2E52}"/>
              </a:ext>
            </a:extLst>
          </p:cNvPr>
          <p:cNvSpPr/>
          <p:nvPr/>
        </p:nvSpPr>
        <p:spPr bwMode="auto">
          <a:xfrm>
            <a:off x="2474347" y="3558079"/>
            <a:ext cx="1323929" cy="81853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942623-258B-E643-A1EB-DA85452505EF}"/>
              </a:ext>
            </a:extLst>
          </p:cNvPr>
          <p:cNvSpPr txBox="1"/>
          <p:nvPr/>
        </p:nvSpPr>
        <p:spPr>
          <a:xfrm>
            <a:off x="3798276" y="3967346"/>
            <a:ext cx="400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可於上方直接輸入職員或姓名搜尋教師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CE8D5CE-23F7-764B-86A9-965424B1C36C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EF90E07-6501-5940-AA66-01C1D8BD6CDB}"/>
              </a:ext>
            </a:extLst>
          </p:cNvPr>
          <p:cNvSpPr/>
          <p:nvPr/>
        </p:nvSpPr>
        <p:spPr bwMode="auto">
          <a:xfrm>
            <a:off x="6097271" y="4689780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92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-10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FA2229A-3D0D-DB4A-8033-FFE014E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508"/>
            <a:ext cx="8153400" cy="4467383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2942623-258B-E643-A1EB-DA85452505EF}"/>
              </a:ext>
            </a:extLst>
          </p:cNvPr>
          <p:cNvSpPr txBox="1"/>
          <p:nvPr/>
        </p:nvSpPr>
        <p:spPr>
          <a:xfrm>
            <a:off x="3798276" y="4050700"/>
            <a:ext cx="400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搜尋後列表僅會出現改為教師之名單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9309A9-886F-3B43-97AC-14C3A3C70791}"/>
              </a:ext>
            </a:extLst>
          </p:cNvPr>
          <p:cNvSpPr/>
          <p:nvPr/>
        </p:nvSpPr>
        <p:spPr bwMode="auto">
          <a:xfrm>
            <a:off x="2493108" y="4956506"/>
            <a:ext cx="5423877" cy="1163385"/>
          </a:xfrm>
          <a:prstGeom prst="rect">
            <a:avLst/>
          </a:prstGeom>
          <a:solidFill>
            <a:srgbClr val="F3F6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114C59-D2F6-A84C-B099-1C540FA0899D}"/>
              </a:ext>
            </a:extLst>
          </p:cNvPr>
          <p:cNvSpPr/>
          <p:nvPr/>
        </p:nvSpPr>
        <p:spPr bwMode="auto">
          <a:xfrm>
            <a:off x="2493108" y="4327699"/>
            <a:ext cx="5306648" cy="7015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759ACD-14D1-8943-A150-5BF3BAE8EEDF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710D52F-8D02-B24B-8D0C-69173E169378}"/>
              </a:ext>
            </a:extLst>
          </p:cNvPr>
          <p:cNvSpPr/>
          <p:nvPr/>
        </p:nvSpPr>
        <p:spPr bwMode="auto">
          <a:xfrm>
            <a:off x="6097271" y="4689780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7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-11</a:t>
            </a:r>
            <a:endParaRPr kumimoji="1"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FA2229A-3D0D-DB4A-8033-FFE014EC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508"/>
            <a:ext cx="8153400" cy="4467383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2942623-258B-E643-A1EB-DA85452505EF}"/>
              </a:ext>
            </a:extLst>
          </p:cNvPr>
          <p:cNvSpPr txBox="1"/>
          <p:nvPr/>
        </p:nvSpPr>
        <p:spPr>
          <a:xfrm>
            <a:off x="3687492" y="4059654"/>
            <a:ext cx="400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點選教師後再點選右上方的「重新指定」按鈕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9309A9-886F-3B43-97AC-14C3A3C70791}"/>
              </a:ext>
            </a:extLst>
          </p:cNvPr>
          <p:cNvSpPr/>
          <p:nvPr/>
        </p:nvSpPr>
        <p:spPr bwMode="auto">
          <a:xfrm>
            <a:off x="2493108" y="4956506"/>
            <a:ext cx="5423877" cy="1163385"/>
          </a:xfrm>
          <a:prstGeom prst="rect">
            <a:avLst/>
          </a:prstGeom>
          <a:solidFill>
            <a:srgbClr val="F3F6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114C59-D2F6-A84C-B099-1C540FA0899D}"/>
              </a:ext>
            </a:extLst>
          </p:cNvPr>
          <p:cNvSpPr/>
          <p:nvPr/>
        </p:nvSpPr>
        <p:spPr bwMode="auto">
          <a:xfrm>
            <a:off x="2493108" y="4327699"/>
            <a:ext cx="966372" cy="7015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613B39-89E3-914E-9F49-EF9D10F27913}"/>
              </a:ext>
            </a:extLst>
          </p:cNvPr>
          <p:cNvSpPr/>
          <p:nvPr/>
        </p:nvSpPr>
        <p:spPr bwMode="auto">
          <a:xfrm>
            <a:off x="6394550" y="3450823"/>
            <a:ext cx="753010" cy="4810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5FF268-CA00-724A-ACAF-9CE53F5646FD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ADEF5C1-E672-DF45-87A9-8C7A6821F905}"/>
              </a:ext>
            </a:extLst>
          </p:cNvPr>
          <p:cNvSpPr/>
          <p:nvPr/>
        </p:nvSpPr>
        <p:spPr bwMode="auto">
          <a:xfrm>
            <a:off x="6097271" y="4689780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57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-12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944EB4B-2E60-D541-B7FD-CE4D9DE4D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F0777D-5151-7C44-BC29-F9198CBE424C}"/>
              </a:ext>
            </a:extLst>
          </p:cNvPr>
          <p:cNvSpPr/>
          <p:nvPr/>
        </p:nvSpPr>
        <p:spPr bwMode="auto">
          <a:xfrm>
            <a:off x="3735168" y="3687619"/>
            <a:ext cx="2696112" cy="5643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C5BB2F0-1500-E446-9E91-0734FE3256FD}"/>
              </a:ext>
            </a:extLst>
          </p:cNvPr>
          <p:cNvSpPr txBox="1"/>
          <p:nvPr/>
        </p:nvSpPr>
        <p:spPr>
          <a:xfrm>
            <a:off x="4053252" y="3410620"/>
            <a:ext cx="400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指定後，上方會立即顯示所指定的教師資訊即可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815A09-541A-F440-B60F-948DD176C4F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C4A214C-14B4-3B41-B637-422C186A126C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7189AE1-9980-B14B-A43C-25545336CDE5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88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-13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944EB4B-2E60-D541-B7FD-CE4D9DE4D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F0777D-5151-7C44-BC29-F9198CBE424C}"/>
              </a:ext>
            </a:extLst>
          </p:cNvPr>
          <p:cNvSpPr/>
          <p:nvPr/>
        </p:nvSpPr>
        <p:spPr bwMode="auto">
          <a:xfrm>
            <a:off x="3553690" y="3447103"/>
            <a:ext cx="503717" cy="2769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C5BB2F0-1500-E446-9E91-0734FE3256FD}"/>
              </a:ext>
            </a:extLst>
          </p:cNvPr>
          <p:cNvSpPr txBox="1"/>
          <p:nvPr/>
        </p:nvSpPr>
        <p:spPr>
          <a:xfrm>
            <a:off x="4053252" y="3410620"/>
            <a:ext cx="452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在「院長尚未送出」前，院秘都可以上系統進行院導代指定修改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17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-14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944EB4B-2E60-D541-B7FD-CE4D9DE4D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DF0777D-5151-7C44-BC29-F9198CBE424C}"/>
              </a:ext>
            </a:extLst>
          </p:cNvPr>
          <p:cNvSpPr/>
          <p:nvPr/>
        </p:nvSpPr>
        <p:spPr bwMode="auto">
          <a:xfrm>
            <a:off x="533400" y="2463129"/>
            <a:ext cx="838200" cy="2769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6D6B89-171B-2542-A576-CCFCB85E3649}"/>
              </a:ext>
            </a:extLst>
          </p:cNvPr>
          <p:cNvSpPr txBox="1"/>
          <p:nvPr/>
        </p:nvSpPr>
        <p:spPr>
          <a:xfrm>
            <a:off x="457200" y="3020516"/>
            <a:ext cx="48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院秘需到「簽核中表單」功能，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進行後續「院導師代表推薦表」匯出作業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5127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簽核中表單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9BFA6EA7-EC8D-C74A-BB65-9FA194272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2A5C46B-2DA3-1E49-B645-8F1EF6E14F7D}"/>
              </a:ext>
            </a:extLst>
          </p:cNvPr>
          <p:cNvSpPr/>
          <p:nvPr/>
        </p:nvSpPr>
        <p:spPr bwMode="auto">
          <a:xfrm>
            <a:off x="2241311" y="3783406"/>
            <a:ext cx="585437" cy="3248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7235BA6-183C-AD49-913B-438913EB07DB}"/>
              </a:ext>
            </a:extLst>
          </p:cNvPr>
          <p:cNvSpPr txBox="1"/>
          <p:nvPr/>
        </p:nvSpPr>
        <p:spPr>
          <a:xfrm>
            <a:off x="533400" y="3853738"/>
            <a:ext cx="481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點選「推薦申請」頁籤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282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登入首頁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C87AB5EA-194B-094E-A8CA-3D941AF30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339"/>
            <a:ext cx="8153400" cy="4461721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E7D0A45-F632-084A-BDDC-97F9C51DF03B}"/>
              </a:ext>
            </a:extLst>
          </p:cNvPr>
          <p:cNvSpPr txBox="1"/>
          <p:nvPr/>
        </p:nvSpPr>
        <p:spPr>
          <a:xfrm>
            <a:off x="2291849" y="3339869"/>
            <a:ext cx="402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輸入輔大單一帳號（</a:t>
            </a:r>
            <a:r>
              <a:rPr kumimoji="1" lang="en-US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LDAP</a:t>
            </a:r>
            <a:r>
              <a:rPr kumimoji="1"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）帳密後，</a:t>
            </a:r>
            <a:r>
              <a:rPr kumimoji="1" lang="en-US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點選「送出」即可登入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FA9F7D-E135-774A-B4C1-4B61F1DEDA72}"/>
              </a:ext>
            </a:extLst>
          </p:cNvPr>
          <p:cNvSpPr/>
          <p:nvPr/>
        </p:nvSpPr>
        <p:spPr bwMode="auto">
          <a:xfrm>
            <a:off x="914401" y="3121522"/>
            <a:ext cx="1314026" cy="8060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21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簽核中表單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9BFA6EA7-EC8D-C74A-BB65-9FA194272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2A5C46B-2DA3-1E49-B645-8F1EF6E14F7D}"/>
              </a:ext>
            </a:extLst>
          </p:cNvPr>
          <p:cNvSpPr/>
          <p:nvPr/>
        </p:nvSpPr>
        <p:spPr bwMode="auto">
          <a:xfrm>
            <a:off x="2281067" y="4488032"/>
            <a:ext cx="1277142" cy="3248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7235BA6-183C-AD49-913B-438913EB07DB}"/>
              </a:ext>
            </a:extLst>
          </p:cNvPr>
          <p:cNvSpPr txBox="1"/>
          <p:nvPr/>
        </p:nvSpPr>
        <p:spPr>
          <a:xfrm>
            <a:off x="3558209" y="4511973"/>
            <a:ext cx="481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點選「匯出院導師代表推薦表」功能按鈕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9148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簽核中表單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5624654-7300-F84A-82F5-6E0C031F0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2708"/>
            <a:ext cx="8153400" cy="4686984"/>
          </a:xfr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C90FFB1-5E38-3246-B5A7-3F2ADF0A5311}"/>
              </a:ext>
            </a:extLst>
          </p:cNvPr>
          <p:cNvSpPr txBox="1"/>
          <p:nvPr/>
        </p:nvSpPr>
        <p:spPr>
          <a:xfrm>
            <a:off x="137259" y="1404208"/>
            <a:ext cx="481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系統會自動帶入資料後匯出推薦表</a:t>
            </a:r>
            <a: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</a:t>
            </a:r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5199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簽核中表單</a:t>
            </a:r>
            <a:r>
              <a:rPr kumimoji="1" lang="en-US" altLang="zh-TW" dirty="0"/>
              <a:t>-4</a:t>
            </a:r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272171E-839C-A040-95D1-C3BF840E6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001"/>
            <a:ext cx="8153400" cy="4450397"/>
          </a:xfr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88C7097-0216-B649-A539-95FD3A2A020F}"/>
              </a:ext>
            </a:extLst>
          </p:cNvPr>
          <p:cNvSpPr/>
          <p:nvPr/>
        </p:nvSpPr>
        <p:spPr bwMode="auto">
          <a:xfrm>
            <a:off x="4067336" y="3807348"/>
            <a:ext cx="1277142" cy="3248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CB960CF-F1F4-1047-A649-0634FD1F390C}"/>
              </a:ext>
            </a:extLst>
          </p:cNvPr>
          <p:cNvSpPr txBox="1"/>
          <p:nvPr/>
        </p:nvSpPr>
        <p:spPr>
          <a:xfrm>
            <a:off x="5344478" y="3831289"/>
            <a:ext cx="48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點選「院導師工作委員會文件上傳」頁籤，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即可上傳會議相關附件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14F9B2E-BDAF-2140-9E00-408E316C87F7}"/>
              </a:ext>
            </a:extLst>
          </p:cNvPr>
          <p:cNvSpPr/>
          <p:nvPr/>
        </p:nvSpPr>
        <p:spPr bwMode="auto">
          <a:xfrm>
            <a:off x="2312964" y="4427579"/>
            <a:ext cx="2259036" cy="3925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簽核中表單</a:t>
            </a:r>
            <a:r>
              <a:rPr kumimoji="1" lang="en-US" altLang="zh-TW" dirty="0"/>
              <a:t>-5</a:t>
            </a:r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272171E-839C-A040-95D1-C3BF840E6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001"/>
            <a:ext cx="8153400" cy="4450397"/>
          </a:xfr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CB960CF-F1F4-1047-A649-0634FD1F390C}"/>
              </a:ext>
            </a:extLst>
          </p:cNvPr>
          <p:cNvSpPr txBox="1"/>
          <p:nvPr/>
        </p:nvSpPr>
        <p:spPr>
          <a:xfrm>
            <a:off x="198219" y="3198167"/>
            <a:ext cx="48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點選「統計報表」功能，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即可查看及匯出院內所有推薦表清單與統計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14F9B2E-BDAF-2140-9E00-408E316C87F7}"/>
              </a:ext>
            </a:extLst>
          </p:cNvPr>
          <p:cNvSpPr/>
          <p:nvPr/>
        </p:nvSpPr>
        <p:spPr bwMode="auto">
          <a:xfrm>
            <a:off x="638029" y="2682599"/>
            <a:ext cx="657371" cy="3925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統計報表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0FA64E-B38A-824C-8496-1201D26FA3B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5631EA1A-F7F9-1146-8F59-9B88B204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FF0762-409C-2643-9552-146A1449C355}"/>
              </a:ext>
            </a:extLst>
          </p:cNvPr>
          <p:cNvSpPr txBox="1"/>
          <p:nvPr/>
        </p:nvSpPr>
        <p:spPr>
          <a:xfrm>
            <a:off x="335329" y="3429000"/>
            <a:ext cx="19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點選「推薦表清單」頁籤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8B9BE5-1063-6249-8DAE-B5FA6557C329}"/>
              </a:ext>
            </a:extLst>
          </p:cNvPr>
          <p:cNvSpPr/>
          <p:nvPr/>
        </p:nvSpPr>
        <p:spPr bwMode="auto">
          <a:xfrm>
            <a:off x="2215369" y="3371098"/>
            <a:ext cx="657371" cy="3925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E57AC34-02E1-6B48-9B50-89A607CBD670}"/>
              </a:ext>
            </a:extLst>
          </p:cNvPr>
          <p:cNvSpPr/>
          <p:nvPr/>
        </p:nvSpPr>
        <p:spPr bwMode="auto">
          <a:xfrm>
            <a:off x="2101069" y="4457901"/>
            <a:ext cx="1716551" cy="3925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1B145C8-15B1-9E45-9480-F7ACF27C198E}"/>
              </a:ext>
            </a:extLst>
          </p:cNvPr>
          <p:cNvSpPr txBox="1"/>
          <p:nvPr/>
        </p:nvSpPr>
        <p:spPr>
          <a:xfrm>
            <a:off x="3817620" y="4377158"/>
            <a:ext cx="27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可依據上方搜尋條件點選「查詢」後下方會帶出對應的推薦表資訊，</a:t>
            </a:r>
            <a: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亦可點選「匯出」進行</a:t>
            </a:r>
            <a: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excel</a:t>
            </a:r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明細匯出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E9FC16F-2F0C-CA41-B88D-0ABD625E8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1" y="5136089"/>
            <a:ext cx="8331564" cy="17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統計報表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內容版面配置區 21">
            <a:extLst>
              <a:ext uri="{FF2B5EF4-FFF2-40B4-BE49-F238E27FC236}">
                <a16:creationId xmlns:a16="http://schemas.microsoft.com/office/drawing/2014/main" id="{C016EF74-C1F1-664C-9EF6-E7E30EFA2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31E8D726-B2F1-214C-8306-EF32C29642F2}"/>
              </a:ext>
            </a:extLst>
          </p:cNvPr>
          <p:cNvSpPr txBox="1"/>
          <p:nvPr/>
        </p:nvSpPr>
        <p:spPr>
          <a:xfrm>
            <a:off x="3472991" y="3392731"/>
            <a:ext cx="481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點選「導師統計」頁籤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360F478-45FB-764C-A748-DB3788055886}"/>
              </a:ext>
            </a:extLst>
          </p:cNvPr>
          <p:cNvSpPr/>
          <p:nvPr/>
        </p:nvSpPr>
        <p:spPr bwMode="auto">
          <a:xfrm>
            <a:off x="2815620" y="3363606"/>
            <a:ext cx="657371" cy="3925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統計報表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2843-87B6-4243-8D0C-43D41A44156C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4895D1-593B-E249-A076-272B49B75C14}"/>
              </a:ext>
            </a:extLst>
          </p:cNvPr>
          <p:cNvSpPr/>
          <p:nvPr/>
        </p:nvSpPr>
        <p:spPr bwMode="auto">
          <a:xfrm>
            <a:off x="6097271" y="4907001"/>
            <a:ext cx="5607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內容版面配置區 21">
            <a:extLst>
              <a:ext uri="{FF2B5EF4-FFF2-40B4-BE49-F238E27FC236}">
                <a16:creationId xmlns:a16="http://schemas.microsoft.com/office/drawing/2014/main" id="{C016EF74-C1F1-664C-9EF6-E7E30EFA2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31E8D726-B2F1-214C-8306-EF32C29642F2}"/>
              </a:ext>
            </a:extLst>
          </p:cNvPr>
          <p:cNvSpPr txBox="1"/>
          <p:nvPr/>
        </p:nvSpPr>
        <p:spPr>
          <a:xfrm>
            <a:off x="3619500" y="3305655"/>
            <a:ext cx="481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可依據學年查詢，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系統會自動統計學院相關人數資料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360F478-45FB-764C-A748-DB3788055886}"/>
              </a:ext>
            </a:extLst>
          </p:cNvPr>
          <p:cNvSpPr/>
          <p:nvPr/>
        </p:nvSpPr>
        <p:spPr bwMode="auto">
          <a:xfrm>
            <a:off x="2155742" y="4155457"/>
            <a:ext cx="6132989" cy="18305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E046244-1397-9641-8116-FF42E21F65E0}"/>
              </a:ext>
            </a:extLst>
          </p:cNvPr>
          <p:cNvSpPr txBox="1"/>
          <p:nvPr/>
        </p:nvSpPr>
        <p:spPr>
          <a:xfrm>
            <a:off x="2814365" y="4445374"/>
            <a:ext cx="4815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導師人數： 未完成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人數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+ 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已聘任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人數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5272CA-C42D-4A43-AE28-D0ED7AC1045F}"/>
              </a:ext>
            </a:extLst>
          </p:cNvPr>
          <p:cNvSpPr txBox="1"/>
          <p:nvPr/>
        </p:nvSpPr>
        <p:spPr>
          <a:xfrm>
            <a:off x="2814364" y="4692514"/>
            <a:ext cx="4815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未完成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人數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：只計算新聘、異動新聘未完成之數量，排除停聘不計算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030FBC8-FF4C-4140-8AB8-8A503D4D3C13}"/>
              </a:ext>
            </a:extLst>
          </p:cNvPr>
          <p:cNvSpPr txBox="1"/>
          <p:nvPr/>
        </p:nvSpPr>
        <p:spPr>
          <a:xfrm>
            <a:off x="2814364" y="4951845"/>
            <a:ext cx="4815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已聘任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人數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：只計算新聘、異動新聘已聘任之數量，排除停聘不計算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8815EF3-9591-304D-BA5D-5E134B9A7A73}"/>
              </a:ext>
            </a:extLst>
          </p:cNvPr>
          <p:cNvSpPr txBox="1"/>
          <p:nvPr/>
        </p:nvSpPr>
        <p:spPr>
          <a:xfrm>
            <a:off x="2814364" y="5200372"/>
            <a:ext cx="4815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已停聘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人數</a:t>
            </a:r>
            <a:r>
              <a:rPr lang="en-US" altLang="zh-TW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1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：停聘完成之數量</a:t>
            </a:r>
          </a:p>
        </p:txBody>
      </p:sp>
    </p:spTree>
    <p:extLst>
      <p:ext uri="{BB962C8B-B14F-4D97-AF65-F5344CB8AC3E}">
        <p14:creationId xmlns:p14="http://schemas.microsoft.com/office/powerpoint/2010/main" val="13490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院長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表單簽核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日間部</a:t>
              </a:r>
              <a:r>
                <a:rPr kumimoji="0" lang="en-US" altLang="zh-TW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流程簡介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2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80C1BA7-7F73-A34E-928A-DAF57CA85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5ACD49-CE99-5F4F-8EF4-DCED38516389}"/>
              </a:ext>
            </a:extLst>
          </p:cNvPr>
          <p:cNvSpPr/>
          <p:nvPr/>
        </p:nvSpPr>
        <p:spPr bwMode="auto">
          <a:xfrm>
            <a:off x="2231409" y="3394493"/>
            <a:ext cx="704267" cy="3709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8355631-F58B-5945-BBDE-B312975520A5}"/>
              </a:ext>
            </a:extLst>
          </p:cNvPr>
          <p:cNvSpPr txBox="1"/>
          <p:nvPr/>
        </p:nvSpPr>
        <p:spPr>
          <a:xfrm>
            <a:off x="2941320" y="3115311"/>
            <a:ext cx="293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頁籤會顯示目前待簽核表單數量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向下箭號 5">
            <a:extLst>
              <a:ext uri="{FF2B5EF4-FFF2-40B4-BE49-F238E27FC236}">
                <a16:creationId xmlns:a16="http://schemas.microsoft.com/office/drawing/2014/main" id="{1DC20013-01B5-074F-8973-465F2BC71BC9}"/>
              </a:ext>
            </a:extLst>
          </p:cNvPr>
          <p:cNvSpPr/>
          <p:nvPr/>
        </p:nvSpPr>
        <p:spPr bwMode="auto">
          <a:xfrm rot="13608414">
            <a:off x="2933701" y="3324082"/>
            <a:ext cx="91440" cy="249574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98A0FB-B1C6-6840-912A-58B9B18AD32A}"/>
              </a:ext>
            </a:extLst>
          </p:cNvPr>
          <p:cNvSpPr/>
          <p:nvPr/>
        </p:nvSpPr>
        <p:spPr bwMode="auto">
          <a:xfrm>
            <a:off x="7575383" y="4556715"/>
            <a:ext cx="414526" cy="5098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7438FD3-C4D5-DD4F-B07C-FAB73366F337}"/>
              </a:ext>
            </a:extLst>
          </p:cNvPr>
          <p:cNvSpPr txBox="1"/>
          <p:nvPr/>
        </p:nvSpPr>
        <p:spPr>
          <a:xfrm>
            <a:off x="7296068" y="4271792"/>
            <a:ext cx="97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點選簽核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8E114E-8AD0-4B4B-9DCE-15304AA1DC30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0F9C017-1F5D-1849-B4A7-0EF7965FA909}"/>
              </a:ext>
            </a:extLst>
          </p:cNvPr>
          <p:cNvSpPr/>
          <p:nvPr/>
        </p:nvSpPr>
        <p:spPr bwMode="auto">
          <a:xfrm>
            <a:off x="4952999" y="4849627"/>
            <a:ext cx="567519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6312316-A72D-6F4B-946A-F25A4C618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001"/>
            <a:ext cx="8153400" cy="4450397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B2EFC6-4EC1-584F-88EB-4BFC0FF253D1}"/>
              </a:ext>
            </a:extLst>
          </p:cNvPr>
          <p:cNvSpPr/>
          <p:nvPr/>
        </p:nvSpPr>
        <p:spPr bwMode="auto">
          <a:xfrm>
            <a:off x="7645246" y="2541857"/>
            <a:ext cx="404445" cy="4189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19352C-8B21-9149-B86B-7CE54A782631}"/>
              </a:ext>
            </a:extLst>
          </p:cNvPr>
          <p:cNvSpPr/>
          <p:nvPr/>
        </p:nvSpPr>
        <p:spPr bwMode="auto">
          <a:xfrm>
            <a:off x="2061275" y="3789335"/>
            <a:ext cx="6269064" cy="23542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F0755B4-8E4B-FC41-ABBA-FDBEB9BAD992}"/>
              </a:ext>
            </a:extLst>
          </p:cNvPr>
          <p:cNvSpPr txBox="1"/>
          <p:nvPr/>
        </p:nvSpPr>
        <p:spPr>
          <a:xfrm>
            <a:off x="5335080" y="3004671"/>
            <a:ext cx="3275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點選「編輯」後，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會出現下方審核欄位，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輸入完畢後點選「儲存」即可送出表單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09CFD97-78A3-594B-B74A-DDEF6CBCFE3B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05E2751-4977-604F-B46F-60DF41FB72C0}"/>
              </a:ext>
            </a:extLst>
          </p:cNvPr>
          <p:cNvSpPr/>
          <p:nvPr/>
        </p:nvSpPr>
        <p:spPr bwMode="auto">
          <a:xfrm>
            <a:off x="3458569" y="1915357"/>
            <a:ext cx="567519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AF9106-8981-CD48-A60B-6D1CB7BC935A}"/>
              </a:ext>
            </a:extLst>
          </p:cNvPr>
          <p:cNvSpPr/>
          <p:nvPr/>
        </p:nvSpPr>
        <p:spPr bwMode="auto">
          <a:xfrm>
            <a:off x="3458568" y="2169713"/>
            <a:ext cx="567519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B72F1C7-F023-2941-8C9C-B6321DD26848}"/>
              </a:ext>
            </a:extLst>
          </p:cNvPr>
          <p:cNvSpPr/>
          <p:nvPr/>
        </p:nvSpPr>
        <p:spPr bwMode="auto">
          <a:xfrm>
            <a:off x="3458567" y="2419198"/>
            <a:ext cx="567519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3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ctrTitle"/>
          </p:nvPr>
        </p:nvSpPr>
        <p:spPr>
          <a:xfrm>
            <a:off x="3010880" y="3563939"/>
            <a:ext cx="6934200" cy="865187"/>
          </a:xfrm>
        </p:spPr>
        <p:txBody>
          <a:bodyPr/>
          <a:lstStyle/>
          <a:p>
            <a:pPr algn="ctr">
              <a:defRPr/>
            </a:pP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系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所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秘書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推薦申請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571625" y="1500188"/>
            <a:ext cx="6248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en-US" altLang="zh-TW" sz="2000" kern="0" dirty="0">
              <a:solidFill>
                <a:srgbClr val="000000"/>
              </a:solidFill>
              <a:latin typeface="+mj-lt"/>
              <a:ea typeface="金梅毛行書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52938" y="2037159"/>
            <a:ext cx="3745458" cy="685800"/>
            <a:chOff x="2698750" y="2276475"/>
            <a:chExt cx="3745458" cy="685800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3003376" y="2395934"/>
              <a:ext cx="3440832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日間部</a:t>
              </a:r>
              <a:r>
                <a:rPr kumimoji="0" lang="en-US" altLang="zh-TW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流程簡介</a:t>
              </a:r>
              <a:endParaRPr kumimoji="0" lang="zh-TW" altLang="zh-TW" sz="2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2698750" y="2276475"/>
              <a:ext cx="685800" cy="685800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gray">
            <a:xfrm>
              <a:off x="2937379" y="2374900"/>
              <a:ext cx="18473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kumimoji="0" lang="en-US" altLang="zh-TW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843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80C1BA7-7F73-A34E-928A-DAF57CA85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F443083-6DD5-BD48-9FB4-3C9099A00817}"/>
              </a:ext>
            </a:extLst>
          </p:cNvPr>
          <p:cNvSpPr/>
          <p:nvPr/>
        </p:nvSpPr>
        <p:spPr bwMode="auto">
          <a:xfrm>
            <a:off x="4804878" y="4113766"/>
            <a:ext cx="704267" cy="3709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E525DC0-2237-714E-9520-E3D1A7299AF3}"/>
              </a:ext>
            </a:extLst>
          </p:cNvPr>
          <p:cNvSpPr txBox="1"/>
          <p:nvPr/>
        </p:nvSpPr>
        <p:spPr>
          <a:xfrm>
            <a:off x="2644154" y="3952827"/>
            <a:ext cx="219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院長亦可直接在外層列表勾選需簽核的表單（可全選）後，點選「批次簽核」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0B4E254-CB5E-1941-B10F-EFF7CCAEE656}"/>
              </a:ext>
            </a:extLst>
          </p:cNvPr>
          <p:cNvSpPr/>
          <p:nvPr/>
        </p:nvSpPr>
        <p:spPr bwMode="auto">
          <a:xfrm>
            <a:off x="2364242" y="4486012"/>
            <a:ext cx="279912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3BF9321-6ED0-7C4B-B93F-54C1AECC38D9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FE2F69C-AD4E-4345-854D-FC4432E16E8C}"/>
              </a:ext>
            </a:extLst>
          </p:cNvPr>
          <p:cNvSpPr/>
          <p:nvPr/>
        </p:nvSpPr>
        <p:spPr bwMode="auto">
          <a:xfrm>
            <a:off x="4952999" y="4849627"/>
            <a:ext cx="567519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21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-4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86A9545-C469-4C46-9310-3B4EC37BE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8170"/>
            <a:ext cx="8153400" cy="4456059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8F3EF6A-FB7F-1A4C-B399-49578D0A6ABF}"/>
              </a:ext>
            </a:extLst>
          </p:cNvPr>
          <p:cNvSpPr/>
          <p:nvPr/>
        </p:nvSpPr>
        <p:spPr bwMode="auto">
          <a:xfrm>
            <a:off x="3068318" y="1768610"/>
            <a:ext cx="2937275" cy="16603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D8C4DFA-26C4-C84D-8568-175159CDA705}"/>
              </a:ext>
            </a:extLst>
          </p:cNvPr>
          <p:cNvSpPr txBox="1"/>
          <p:nvPr/>
        </p:nvSpPr>
        <p:spPr>
          <a:xfrm>
            <a:off x="3944318" y="2684803"/>
            <a:ext cx="2199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點選送出即可完成批次簽核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A391D7-90D4-3945-8D22-FBD8C577006A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808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1AD7DCB-0742-9D4A-80D9-9294503EAB8B}"/>
              </a:ext>
            </a:extLst>
          </p:cNvPr>
          <p:cNvSpPr/>
          <p:nvPr/>
        </p:nvSpPr>
        <p:spPr bwMode="auto">
          <a:xfrm>
            <a:off x="4967785" y="4653735"/>
            <a:ext cx="545911" cy="181231"/>
          </a:xfrm>
          <a:prstGeom prst="rect">
            <a:avLst/>
          </a:prstGeom>
          <a:solidFill>
            <a:srgbClr val="808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108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-5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78048D7-787C-3D4A-A95B-9911D51E4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1ED4F38-D771-5E47-ABEF-3451CE61915C}"/>
              </a:ext>
            </a:extLst>
          </p:cNvPr>
          <p:cNvSpPr/>
          <p:nvPr/>
        </p:nvSpPr>
        <p:spPr bwMode="auto">
          <a:xfrm>
            <a:off x="2822951" y="3363006"/>
            <a:ext cx="1300482" cy="38428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A07202-BE34-CE49-800B-8730273B42D6}"/>
              </a:ext>
            </a:extLst>
          </p:cNvPr>
          <p:cNvSpPr txBox="1"/>
          <p:nvPr/>
        </p:nvSpPr>
        <p:spPr>
          <a:xfrm>
            <a:off x="4123433" y="3363006"/>
            <a:ext cx="308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表單簽核後點選「院導師代表設定」頁籤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8E0307-D4CC-1E4C-B8C1-14C0CC0C61F5}"/>
              </a:ext>
            </a:extLst>
          </p:cNvPr>
          <p:cNvSpPr/>
          <p:nvPr/>
        </p:nvSpPr>
        <p:spPr bwMode="auto">
          <a:xfrm>
            <a:off x="492761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ECFCE0E-5E3C-1A46-8B3A-41350A40EA00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3682C1-B2CF-F04D-A10A-074F8C00A63B}"/>
              </a:ext>
            </a:extLst>
          </p:cNvPr>
          <p:cNvSpPr/>
          <p:nvPr/>
        </p:nvSpPr>
        <p:spPr bwMode="auto">
          <a:xfrm>
            <a:off x="6097271" y="4900423"/>
            <a:ext cx="6750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39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-6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78048D7-787C-3D4A-A95B-9911D51E4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1ED4F38-D771-5E47-ABEF-3451CE61915C}"/>
              </a:ext>
            </a:extLst>
          </p:cNvPr>
          <p:cNvSpPr/>
          <p:nvPr/>
        </p:nvSpPr>
        <p:spPr bwMode="auto">
          <a:xfrm>
            <a:off x="3744724" y="3753838"/>
            <a:ext cx="2656075" cy="4494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A07202-BE34-CE49-800B-8730273B42D6}"/>
              </a:ext>
            </a:extLst>
          </p:cNvPr>
          <p:cNvSpPr txBox="1"/>
          <p:nvPr/>
        </p:nvSpPr>
        <p:spPr>
          <a:xfrm>
            <a:off x="4123433" y="3429000"/>
            <a:ext cx="308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上方會帶入院秘已指定之教師資訊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63E02B-D5C5-CC47-9613-8CED95EBEDD8}"/>
              </a:ext>
            </a:extLst>
          </p:cNvPr>
          <p:cNvSpPr/>
          <p:nvPr/>
        </p:nvSpPr>
        <p:spPr bwMode="auto">
          <a:xfrm>
            <a:off x="486498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1B7C9E-CCC3-EA40-840B-B58E0BEFDB8D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95BC63-C0D6-624C-97BB-F79B15F9CA4B}"/>
              </a:ext>
            </a:extLst>
          </p:cNvPr>
          <p:cNvSpPr/>
          <p:nvPr/>
        </p:nvSpPr>
        <p:spPr bwMode="auto">
          <a:xfrm>
            <a:off x="6097271" y="4900423"/>
            <a:ext cx="6750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94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-7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78048D7-787C-3D4A-A95B-9911D51E4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1ED4F38-D771-5E47-ABEF-3451CE61915C}"/>
              </a:ext>
            </a:extLst>
          </p:cNvPr>
          <p:cNvSpPr/>
          <p:nvPr/>
        </p:nvSpPr>
        <p:spPr bwMode="auto">
          <a:xfrm flipH="1">
            <a:off x="6452419" y="3731716"/>
            <a:ext cx="589936" cy="3738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A07202-BE34-CE49-800B-8730273B42D6}"/>
              </a:ext>
            </a:extLst>
          </p:cNvPr>
          <p:cNvSpPr txBox="1"/>
          <p:nvPr/>
        </p:nvSpPr>
        <p:spPr>
          <a:xfrm>
            <a:off x="5126323" y="3421626"/>
            <a:ext cx="308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院長亦可點選其他教師進行「重新指定」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BE94F1-9B2C-CD4F-A8F6-CB7A5017EA0E}"/>
              </a:ext>
            </a:extLst>
          </p:cNvPr>
          <p:cNvSpPr/>
          <p:nvPr/>
        </p:nvSpPr>
        <p:spPr bwMode="auto">
          <a:xfrm>
            <a:off x="486498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8AA08B8-9617-9247-AC19-49423BA7FB97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3ED8DA-DB60-B34B-B881-04757A46AF32}"/>
              </a:ext>
            </a:extLst>
          </p:cNvPr>
          <p:cNvSpPr/>
          <p:nvPr/>
        </p:nvSpPr>
        <p:spPr bwMode="auto">
          <a:xfrm>
            <a:off x="6097271" y="4900423"/>
            <a:ext cx="6750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-8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78048D7-787C-3D4A-A95B-9911D51E4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494"/>
            <a:ext cx="8153400" cy="4433411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1ED4F38-D771-5E47-ABEF-3451CE61915C}"/>
              </a:ext>
            </a:extLst>
          </p:cNvPr>
          <p:cNvSpPr/>
          <p:nvPr/>
        </p:nvSpPr>
        <p:spPr bwMode="auto">
          <a:xfrm flipH="1">
            <a:off x="7020232" y="3724342"/>
            <a:ext cx="589936" cy="3738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A07202-BE34-CE49-800B-8730273B42D6}"/>
              </a:ext>
            </a:extLst>
          </p:cNvPr>
          <p:cNvSpPr txBox="1"/>
          <p:nvPr/>
        </p:nvSpPr>
        <p:spPr>
          <a:xfrm>
            <a:off x="5341305" y="3262677"/>
            <a:ext cx="308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若確認無需修改，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點選「確認送出」即可完成院導代指定程序</a:t>
            </a:r>
            <a: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34F5721-FE74-BF44-851B-9B226D71B120}"/>
              </a:ext>
            </a:extLst>
          </p:cNvPr>
          <p:cNvSpPr/>
          <p:nvPr/>
        </p:nvSpPr>
        <p:spPr bwMode="auto">
          <a:xfrm>
            <a:off x="486498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BCA5D4-919C-1E4E-9AD7-6CDC411D5C03}"/>
              </a:ext>
            </a:extLst>
          </p:cNvPr>
          <p:cNvSpPr/>
          <p:nvPr/>
        </p:nvSpPr>
        <p:spPr bwMode="auto">
          <a:xfrm>
            <a:off x="5422267" y="3879174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68F510-C427-4945-A5CF-E6EBFCC10BEF}"/>
              </a:ext>
            </a:extLst>
          </p:cNvPr>
          <p:cNvSpPr/>
          <p:nvPr/>
        </p:nvSpPr>
        <p:spPr bwMode="auto">
          <a:xfrm>
            <a:off x="6097271" y="4900423"/>
            <a:ext cx="6750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院長</a:t>
            </a:r>
            <a:r>
              <a:rPr kumimoji="1" lang="en-US" altLang="zh-TW" dirty="0"/>
              <a:t>-</a:t>
            </a:r>
            <a:r>
              <a:rPr kumimoji="1" lang="zh-TW" altLang="en-US" dirty="0"/>
              <a:t>表單簽核</a:t>
            </a:r>
            <a:r>
              <a:rPr kumimoji="1" lang="en-US" altLang="zh-TW" dirty="0"/>
              <a:t>-9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0C34E0A-3667-694A-8214-E2DDA8AE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6DFE0F8-2DEA-8245-962D-57E00DF0FA1E}"/>
              </a:ext>
            </a:extLst>
          </p:cNvPr>
          <p:cNvSpPr txBox="1"/>
          <p:nvPr/>
        </p:nvSpPr>
        <p:spPr>
          <a:xfrm>
            <a:off x="4953000" y="3239868"/>
            <a:ext cx="308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院長送出後下方功能按鈕會消失，</a:t>
            </a: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且無法再做異動</a:t>
            </a:r>
            <a: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DBB707-9235-3141-BB1C-DB25F3A5A156}"/>
              </a:ext>
            </a:extLst>
          </p:cNvPr>
          <p:cNvSpPr/>
          <p:nvPr/>
        </p:nvSpPr>
        <p:spPr bwMode="auto">
          <a:xfrm>
            <a:off x="486498" y="587960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264394-25F6-1846-87EA-A3ECF9F859FD}"/>
              </a:ext>
            </a:extLst>
          </p:cNvPr>
          <p:cNvSpPr/>
          <p:nvPr/>
        </p:nvSpPr>
        <p:spPr bwMode="auto">
          <a:xfrm>
            <a:off x="4112081" y="3886199"/>
            <a:ext cx="675004" cy="181231"/>
          </a:xfrm>
          <a:prstGeom prst="rect">
            <a:avLst/>
          </a:prstGeom>
          <a:solidFill>
            <a:srgbClr val="FDE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E615503-15FF-A04E-9D15-E7A1A01846D7}"/>
              </a:ext>
            </a:extLst>
          </p:cNvPr>
          <p:cNvSpPr/>
          <p:nvPr/>
        </p:nvSpPr>
        <p:spPr bwMode="auto">
          <a:xfrm>
            <a:off x="6106929" y="4570861"/>
            <a:ext cx="675004" cy="181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40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-1</a:t>
            </a: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51B15A-EA80-2D47-9799-EA7D33CB9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663"/>
            <a:ext cx="8153400" cy="4439073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91DFC21-3066-654B-A9F2-A089A27D66CF}"/>
              </a:ext>
            </a:extLst>
          </p:cNvPr>
          <p:cNvSpPr/>
          <p:nvPr/>
        </p:nvSpPr>
        <p:spPr bwMode="auto">
          <a:xfrm>
            <a:off x="4642338" y="3921368"/>
            <a:ext cx="1116624" cy="4572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39612CB-235A-114E-A7D0-04E1EC0BAD70}"/>
              </a:ext>
            </a:extLst>
          </p:cNvPr>
          <p:cNvSpPr txBox="1"/>
          <p:nvPr/>
        </p:nvSpPr>
        <p:spPr>
          <a:xfrm>
            <a:off x="5758962" y="39653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點選新增</a:t>
            </a:r>
            <a:endParaRPr kumimoji="1" lang="en-US" altLang="zh-TW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7BBE7E-A7D7-654A-ABD1-3A23EEE95DC0}"/>
              </a:ext>
            </a:extLst>
          </p:cNvPr>
          <p:cNvSpPr/>
          <p:nvPr/>
        </p:nvSpPr>
        <p:spPr bwMode="auto">
          <a:xfrm>
            <a:off x="457200" y="5874527"/>
            <a:ext cx="312475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11808CB-0B9D-1D44-8391-B44E24D2A080}"/>
              </a:ext>
            </a:extLst>
          </p:cNvPr>
          <p:cNvSpPr/>
          <p:nvPr/>
        </p:nvSpPr>
        <p:spPr bwMode="auto">
          <a:xfrm>
            <a:off x="4642338" y="5238750"/>
            <a:ext cx="342412" cy="8669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A6CEBF0-378D-8C41-B1CA-B6507F7BD01E}"/>
              </a:ext>
            </a:extLst>
          </p:cNvPr>
          <p:cNvSpPr/>
          <p:nvPr/>
        </p:nvSpPr>
        <p:spPr bwMode="auto">
          <a:xfrm>
            <a:off x="5118588" y="5241698"/>
            <a:ext cx="342412" cy="8669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80A65AE-324C-D84E-AA61-6403A9C05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5"/>
          <a:stretch/>
        </p:blipFill>
        <p:spPr>
          <a:xfrm>
            <a:off x="6674316" y="5481444"/>
            <a:ext cx="526090" cy="21284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4676009-556C-0546-B7D7-1A725B39A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5"/>
          <a:stretch/>
        </p:blipFill>
        <p:spPr>
          <a:xfrm>
            <a:off x="6674316" y="5750389"/>
            <a:ext cx="526090" cy="21284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2266DBB-3839-AF47-A108-18C75B3E4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5" b="50000"/>
          <a:stretch/>
        </p:blipFill>
        <p:spPr>
          <a:xfrm>
            <a:off x="6674316" y="5999315"/>
            <a:ext cx="526090" cy="1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7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-2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130896E-DDEC-1E4E-82E9-A78B27045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832"/>
            <a:ext cx="8153400" cy="444473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726FB7-5C83-8D44-B4E9-D169895DEA56}"/>
              </a:ext>
            </a:extLst>
          </p:cNvPr>
          <p:cNvSpPr/>
          <p:nvPr/>
        </p:nvSpPr>
        <p:spPr bwMode="auto">
          <a:xfrm>
            <a:off x="2101360" y="3481724"/>
            <a:ext cx="1327639" cy="3165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8B159CE-1DE8-A648-99A7-6111CF7E3F39}"/>
              </a:ext>
            </a:extLst>
          </p:cNvPr>
          <p:cNvSpPr txBox="1"/>
          <p:nvPr/>
        </p:nvSpPr>
        <p:spPr>
          <a:xfrm>
            <a:off x="3580596" y="349050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輸入職編</a:t>
            </a:r>
            <a:endParaRPr kumimoji="1"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向下箭號 2">
            <a:extLst>
              <a:ext uri="{FF2B5EF4-FFF2-40B4-BE49-F238E27FC236}">
                <a16:creationId xmlns:a16="http://schemas.microsoft.com/office/drawing/2014/main" id="{4E34F960-8EDF-9A45-9C18-93371A06E9D6}"/>
              </a:ext>
            </a:extLst>
          </p:cNvPr>
          <p:cNvSpPr/>
          <p:nvPr/>
        </p:nvSpPr>
        <p:spPr bwMode="auto">
          <a:xfrm rot="5633051">
            <a:off x="3404839" y="3476465"/>
            <a:ext cx="125975" cy="34314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7A2FB4-A7B3-0E42-BADB-1E3851DCB5C9}"/>
              </a:ext>
            </a:extLst>
          </p:cNvPr>
          <p:cNvSpPr/>
          <p:nvPr/>
        </p:nvSpPr>
        <p:spPr bwMode="auto">
          <a:xfrm>
            <a:off x="5104753" y="3297071"/>
            <a:ext cx="2626759" cy="3165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658A04-9B78-DC42-AC12-E8E79D4469B6}"/>
              </a:ext>
            </a:extLst>
          </p:cNvPr>
          <p:cNvSpPr txBox="1"/>
          <p:nvPr/>
        </p:nvSpPr>
        <p:spPr>
          <a:xfrm>
            <a:off x="5015284" y="296872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目前送申請的單位</a:t>
            </a:r>
            <a:endParaRPr kumimoji="1" lang="en-US" altLang="zh-TW" sz="1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5D034E0-4ABD-C847-9458-3EAE41710435}"/>
              </a:ext>
            </a:extLst>
          </p:cNvPr>
          <p:cNvSpPr txBox="1"/>
          <p:nvPr/>
        </p:nvSpPr>
        <p:spPr>
          <a:xfrm>
            <a:off x="3580596" y="3722505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可跨系所</a:t>
            </a:r>
            <a:endParaRPr kumimoji="1"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可不同系所同時推薦同一位教師</a:t>
            </a:r>
            <a:endParaRPr kumimoji="1"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C5DFF9-5D7D-CD4A-9806-366B933D6A17}"/>
              </a:ext>
            </a:extLst>
          </p:cNvPr>
          <p:cNvSpPr/>
          <p:nvPr/>
        </p:nvSpPr>
        <p:spPr bwMode="auto">
          <a:xfrm>
            <a:off x="457201" y="5874527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2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DFC98-B2EE-1546-81A2-3875CD5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系</a:t>
            </a:r>
            <a:r>
              <a:rPr kumimoji="1" lang="en-US" altLang="zh-TW" dirty="0"/>
              <a:t>(</a:t>
            </a:r>
            <a:r>
              <a:rPr kumimoji="1" lang="zh-TW" altLang="en-US" dirty="0"/>
              <a:t>所</a:t>
            </a:r>
            <a:r>
              <a:rPr kumimoji="1" lang="en-US" altLang="zh-TW" dirty="0"/>
              <a:t>)</a:t>
            </a:r>
            <a:r>
              <a:rPr kumimoji="1" lang="zh-TW" altLang="en-US" dirty="0"/>
              <a:t>秘書</a:t>
            </a:r>
            <a:r>
              <a:rPr kumimoji="1" lang="en-US" altLang="zh-TW" dirty="0"/>
              <a:t>-</a:t>
            </a:r>
            <a:r>
              <a:rPr kumimoji="1" lang="zh-TW" altLang="en-US" dirty="0"/>
              <a:t>推薦申請</a:t>
            </a:r>
            <a:r>
              <a:rPr kumimoji="1" lang="en-US" altLang="zh-TW" dirty="0"/>
              <a:t>-3</a:t>
            </a:r>
            <a:endParaRPr kumimoji="1"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B9C655C-FF81-D64C-8803-E3E80DD1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3228"/>
            <a:ext cx="8153400" cy="4450397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726FB7-5C83-8D44-B4E9-D169895DEA56}"/>
              </a:ext>
            </a:extLst>
          </p:cNvPr>
          <p:cNvSpPr/>
          <p:nvPr/>
        </p:nvSpPr>
        <p:spPr bwMode="auto">
          <a:xfrm>
            <a:off x="5187463" y="3270723"/>
            <a:ext cx="1591406" cy="3165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7B2EDC3-1447-5345-9AC8-254EEA592E6A}"/>
              </a:ext>
            </a:extLst>
          </p:cNvPr>
          <p:cNvSpPr txBox="1"/>
          <p:nvPr/>
        </p:nvSpPr>
        <p:spPr>
          <a:xfrm>
            <a:off x="4853515" y="3587277"/>
            <a:ext cx="2954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輸入後任意點擊畫面空白處</a:t>
            </a:r>
            <a:endParaRPr kumimoji="1"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系統會自動帶入教師所屬單位</a:t>
            </a:r>
            <a:endParaRPr kumimoji="1"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「教師所屬單位</a:t>
            </a:r>
            <a:r>
              <a:rPr lang="en-US" altLang="zh-TW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姓名</a:t>
            </a:r>
            <a:r>
              <a:rPr lang="en-US" altLang="zh-TW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職編</a:t>
            </a:r>
            <a:r>
              <a:rPr lang="en-US" altLang="zh-TW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1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TW" sz="1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B704F3-85EB-4744-B078-2E7EC57792E8}"/>
              </a:ext>
            </a:extLst>
          </p:cNvPr>
          <p:cNvSpPr/>
          <p:nvPr/>
        </p:nvSpPr>
        <p:spPr bwMode="auto">
          <a:xfrm>
            <a:off x="493236" y="5883536"/>
            <a:ext cx="290536" cy="181231"/>
          </a:xfrm>
          <a:prstGeom prst="rect">
            <a:avLst/>
          </a:prstGeom>
          <a:solidFill>
            <a:srgbClr val="F4F4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03703"/>
      </p:ext>
    </p:extLst>
  </p:cSld>
  <p:clrMapOvr>
    <a:masterClrMapping/>
  </p:clrMapOvr>
</p:sld>
</file>

<file path=ppt/theme/theme1.xml><?xml version="1.0" encoding="utf-8"?>
<a:theme xmlns:a="http://schemas.openxmlformats.org/drawingml/2006/main" name="238TGp_spraut_light _v2">
  <a:themeElements>
    <a:clrScheme name="235TGp_report_light 2">
      <a:dk1>
        <a:srgbClr val="30311D"/>
      </a:dk1>
      <a:lt1>
        <a:srgbClr val="FFFFFF"/>
      </a:lt1>
      <a:dk2>
        <a:srgbClr val="FF6600"/>
      </a:dk2>
      <a:lt2>
        <a:srgbClr val="C0C0C0"/>
      </a:lt2>
      <a:accent1>
        <a:srgbClr val="3FB564"/>
      </a:accent1>
      <a:accent2>
        <a:srgbClr val="15A2E9"/>
      </a:accent2>
      <a:accent3>
        <a:srgbClr val="FFFFFF"/>
      </a:accent3>
      <a:accent4>
        <a:srgbClr val="272817"/>
      </a:accent4>
      <a:accent5>
        <a:srgbClr val="AFD7B8"/>
      </a:accent5>
      <a:accent6>
        <a:srgbClr val="1292D3"/>
      </a:accent6>
      <a:hlink>
        <a:srgbClr val="F5B821"/>
      </a:hlink>
      <a:folHlink>
        <a:srgbClr val="A1A18B"/>
      </a:folHlink>
    </a:clrScheme>
    <a:fontScheme name="235TGp_report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35TGp_report_light 1">
        <a:dk1>
          <a:srgbClr val="000000"/>
        </a:dk1>
        <a:lt1>
          <a:srgbClr val="FFFFFF"/>
        </a:lt1>
        <a:dk2>
          <a:srgbClr val="1367BB"/>
        </a:dk2>
        <a:lt2>
          <a:srgbClr val="C0C0C0"/>
        </a:lt2>
        <a:accent1>
          <a:srgbClr val="009999"/>
        </a:accent1>
        <a:accent2>
          <a:srgbClr val="E0691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CB5E15"/>
        </a:accent6>
        <a:hlink>
          <a:srgbClr val="4CC737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5TGp_report_light 2">
        <a:dk1>
          <a:srgbClr val="30311D"/>
        </a:dk1>
        <a:lt1>
          <a:srgbClr val="FFFFFF"/>
        </a:lt1>
        <a:dk2>
          <a:srgbClr val="FF6600"/>
        </a:dk2>
        <a:lt2>
          <a:srgbClr val="C0C0C0"/>
        </a:lt2>
        <a:accent1>
          <a:srgbClr val="3FB564"/>
        </a:accent1>
        <a:accent2>
          <a:srgbClr val="15A2E9"/>
        </a:accent2>
        <a:accent3>
          <a:srgbClr val="FFFFFF"/>
        </a:accent3>
        <a:accent4>
          <a:srgbClr val="272817"/>
        </a:accent4>
        <a:accent5>
          <a:srgbClr val="AFD7B8"/>
        </a:accent5>
        <a:accent6>
          <a:srgbClr val="1292D3"/>
        </a:accent6>
        <a:hlink>
          <a:srgbClr val="F5B821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5TGp_report_light 3">
        <a:dk1>
          <a:srgbClr val="30311D"/>
        </a:dk1>
        <a:lt1>
          <a:srgbClr val="FFFFFF"/>
        </a:lt1>
        <a:dk2>
          <a:srgbClr val="44808E"/>
        </a:dk2>
        <a:lt2>
          <a:srgbClr val="DDDDDD"/>
        </a:lt2>
        <a:accent1>
          <a:srgbClr val="D24F4C"/>
        </a:accent1>
        <a:accent2>
          <a:srgbClr val="276EEF"/>
        </a:accent2>
        <a:accent3>
          <a:srgbClr val="FFFFFF"/>
        </a:accent3>
        <a:accent4>
          <a:srgbClr val="272817"/>
        </a:accent4>
        <a:accent5>
          <a:srgbClr val="E5B2B2"/>
        </a:accent5>
        <a:accent6>
          <a:srgbClr val="2263D9"/>
        </a:accent6>
        <a:hlink>
          <a:srgbClr val="64C3F2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17083</TotalTime>
  <Words>1523</Words>
  <Application>Microsoft Office PowerPoint</Application>
  <PresentationFormat>如螢幕大小 (4:3)</PresentationFormat>
  <Paragraphs>182</Paragraphs>
  <Slides>66</Slides>
  <Notes>11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9" baseType="lpstr">
      <vt:lpstr>文鼎中楷</vt:lpstr>
      <vt:lpstr>金梅毛行書</vt:lpstr>
      <vt:lpstr>Microsoft JhengHei</vt:lpstr>
      <vt:lpstr>Microsoft JhengHei</vt:lpstr>
      <vt:lpstr>新細明體</vt:lpstr>
      <vt:lpstr>標楷體</vt:lpstr>
      <vt:lpstr>Arial</vt:lpstr>
      <vt:lpstr>Arial Black</vt:lpstr>
      <vt:lpstr>Times New Roman</vt:lpstr>
      <vt:lpstr>Verdana</vt:lpstr>
      <vt:lpstr>Wingdings</vt:lpstr>
      <vt:lpstr>238TGp_spraut_light _v2</vt:lpstr>
      <vt:lpstr>Image</vt:lpstr>
      <vt:lpstr>PowerPoint 簡報</vt:lpstr>
      <vt:lpstr>從導師專區進入  http://mentor.dsa.fju.edu.tw/</vt:lpstr>
      <vt:lpstr>從導師專區進入</vt:lpstr>
      <vt:lpstr>登入首頁  http://mentorhire.dsa.fju.edu.tw/</vt:lpstr>
      <vt:lpstr>登入首頁</vt:lpstr>
      <vt:lpstr>系(所)秘書 推薦申請</vt:lpstr>
      <vt:lpstr>系(所)秘書-推薦申請-1</vt:lpstr>
      <vt:lpstr>系(所)秘書-推薦申請-2</vt:lpstr>
      <vt:lpstr>系(所)秘書-推薦申請-3</vt:lpstr>
      <vt:lpstr>系(所)秘書-推薦申請-4</vt:lpstr>
      <vt:lpstr>系(所)秘書-推薦申請-5</vt:lpstr>
      <vt:lpstr>系(所)秘書-推薦申請-6</vt:lpstr>
      <vt:lpstr>系(所)秘書-推薦申請-7</vt:lpstr>
      <vt:lpstr>系(所)秘書-推薦申請-8</vt:lpstr>
      <vt:lpstr>系(所)秘書-推薦申請-9</vt:lpstr>
      <vt:lpstr>系(所)秘書-推薦申請-10</vt:lpstr>
      <vt:lpstr>系(所)秘書-推薦申請-11</vt:lpstr>
      <vt:lpstr>待聘導師 意願調查</vt:lpstr>
      <vt:lpstr>待聘導師-意願調查-1</vt:lpstr>
      <vt:lpstr>待聘導師-意願調查-2</vt:lpstr>
      <vt:lpstr>待聘導師-意願調查-3</vt:lpstr>
      <vt:lpstr>待聘導師-意願調查-4</vt:lpstr>
      <vt:lpstr>待聘導師-意願調查-5</vt:lpstr>
      <vt:lpstr>待聘導師-意願調查-6</vt:lpstr>
      <vt:lpstr>待聘導師-意願調查-7</vt:lpstr>
      <vt:lpstr>待聘導師-意願調查-8</vt:lpstr>
      <vt:lpstr>系主任/所長 表單簽核</vt:lpstr>
      <vt:lpstr>系主任/所長-表單簽核-1</vt:lpstr>
      <vt:lpstr>系主任/所長-表單簽核-2</vt:lpstr>
      <vt:lpstr>系主任/所長-表單簽核-3</vt:lpstr>
      <vt:lpstr>系主任/所長-表單簽核-4</vt:lpstr>
      <vt:lpstr>系主任/所長-表單簽核-5</vt:lpstr>
      <vt:lpstr>系主任/所長-表單簽核-6</vt:lpstr>
      <vt:lpstr>院導師工作委員會 院秘書 表單簽核</vt:lpstr>
      <vt:lpstr>院秘書-表單簽核-1</vt:lpstr>
      <vt:lpstr>院秘書-表單簽核-2</vt:lpstr>
      <vt:lpstr>院秘書-表單簽核-3</vt:lpstr>
      <vt:lpstr>院秘書-表單簽核-4</vt:lpstr>
      <vt:lpstr>院秘書-表單簽核-5</vt:lpstr>
      <vt:lpstr>院秘書-表單簽核-6</vt:lpstr>
      <vt:lpstr>院秘書-表單簽核-7</vt:lpstr>
      <vt:lpstr>院秘書-表單簽核-8</vt:lpstr>
      <vt:lpstr>院秘書-表單簽核-9</vt:lpstr>
      <vt:lpstr>院秘書-表單簽核-10</vt:lpstr>
      <vt:lpstr>院秘書-表單簽核-11</vt:lpstr>
      <vt:lpstr>院秘書-表單簽核-12</vt:lpstr>
      <vt:lpstr>院秘書-表單簽核-13</vt:lpstr>
      <vt:lpstr>院秘書-表單簽核-14</vt:lpstr>
      <vt:lpstr>院秘書-簽核中表單-1</vt:lpstr>
      <vt:lpstr>院秘書-簽核中表單-2</vt:lpstr>
      <vt:lpstr>院秘書-簽核中表單-3</vt:lpstr>
      <vt:lpstr>院秘書-簽核中表單-4</vt:lpstr>
      <vt:lpstr>院秘書-簽核中表單-5</vt:lpstr>
      <vt:lpstr>院秘書-統計報表-1</vt:lpstr>
      <vt:lpstr>院秘書-統計報表-2</vt:lpstr>
      <vt:lpstr>院秘書-統計報表-3</vt:lpstr>
      <vt:lpstr>院長 表單簽核</vt:lpstr>
      <vt:lpstr>院長-表單簽核-1</vt:lpstr>
      <vt:lpstr>院長-表單簽核-2</vt:lpstr>
      <vt:lpstr>院長-表單簽核-3</vt:lpstr>
      <vt:lpstr>院長-表單簽核-4</vt:lpstr>
      <vt:lpstr>院長-表單簽核-5</vt:lpstr>
      <vt:lpstr>院長-表單簽核-6</vt:lpstr>
      <vt:lpstr>院長-表單簽核-7</vt:lpstr>
      <vt:lpstr>院長-表單簽核-8</vt:lpstr>
      <vt:lpstr>院長-表單簽核-9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作物優質生產整合資訊系統</dc:title>
  <dc:creator>NS</dc:creator>
  <cp:lastModifiedBy>simon</cp:lastModifiedBy>
  <cp:revision>906</cp:revision>
  <cp:lastPrinted>2022-05-12T23:56:28Z</cp:lastPrinted>
  <dcterms:created xsi:type="dcterms:W3CDTF">2009-04-02T06:18:55Z</dcterms:created>
  <dcterms:modified xsi:type="dcterms:W3CDTF">2022-06-08T01:03:34Z</dcterms:modified>
</cp:coreProperties>
</file>